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5"/>
  </p:notesMasterIdLst>
  <p:sldIdLst>
    <p:sldId id="292" r:id="rId2"/>
    <p:sldId id="266" r:id="rId3"/>
    <p:sldId id="293" r:id="rId4"/>
    <p:sldId id="296" r:id="rId5"/>
    <p:sldId id="297" r:id="rId6"/>
    <p:sldId id="294" r:id="rId7"/>
    <p:sldId id="295" r:id="rId8"/>
    <p:sldId id="291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9" r:id="rId24"/>
    <p:sldId id="281" r:id="rId25"/>
    <p:sldId id="282" r:id="rId26"/>
    <p:sldId id="283" r:id="rId27"/>
    <p:sldId id="284" r:id="rId28"/>
    <p:sldId id="286" r:id="rId29"/>
    <p:sldId id="285" r:id="rId30"/>
    <p:sldId id="287" r:id="rId31"/>
    <p:sldId id="288" r:id="rId32"/>
    <p:sldId id="290" r:id="rId33"/>
    <p:sldId id="265" r:id="rId3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86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93B7F1-9F85-464E-A1B4-F6D8637D39CA}" type="doc">
      <dgm:prSet loTypeId="urn:microsoft.com/office/officeart/2005/8/layout/radial5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pl-PL"/>
        </a:p>
      </dgm:t>
    </dgm:pt>
    <dgm:pt modelId="{9E335EF8-F273-4C63-BD23-B611E23908CD}">
      <dgm:prSet phldrT="[Tekst]"/>
      <dgm:spPr/>
      <dgm:t>
        <a:bodyPr/>
        <a:lstStyle/>
        <a:p>
          <a:r>
            <a:rPr lang="pl-PL" b="1" dirty="0" smtClean="0">
              <a:solidFill>
                <a:schemeClr val="tx1"/>
              </a:solidFill>
            </a:rPr>
            <a:t>Zainteresowania</a:t>
          </a:r>
          <a:endParaRPr lang="pl-PL" b="1" dirty="0">
            <a:solidFill>
              <a:schemeClr val="tx1"/>
            </a:solidFill>
          </a:endParaRPr>
        </a:p>
      </dgm:t>
    </dgm:pt>
    <dgm:pt modelId="{328D092A-E924-45E5-A265-1E231B670568}" type="parTrans" cxnId="{4D3CB079-10F6-4939-AA5D-0449B5C33D90}">
      <dgm:prSet/>
      <dgm:spPr/>
      <dgm:t>
        <a:bodyPr/>
        <a:lstStyle/>
        <a:p>
          <a:endParaRPr lang="pl-PL"/>
        </a:p>
      </dgm:t>
    </dgm:pt>
    <dgm:pt modelId="{5A58DCAA-440B-4E75-8338-2EAD5768F43C}" type="sibTrans" cxnId="{4D3CB079-10F6-4939-AA5D-0449B5C33D90}">
      <dgm:prSet/>
      <dgm:spPr/>
      <dgm:t>
        <a:bodyPr/>
        <a:lstStyle/>
        <a:p>
          <a:endParaRPr lang="pl-PL"/>
        </a:p>
      </dgm:t>
    </dgm:pt>
    <dgm:pt modelId="{0E2A965E-AF2D-4D04-A44E-2B70A880D629}">
      <dgm:prSet phldrT="[Tekst]"/>
      <dgm:spPr/>
      <dgm:t>
        <a:bodyPr/>
        <a:lstStyle/>
        <a:p>
          <a:r>
            <a:rPr lang="pl-PL" b="1" dirty="0" smtClean="0">
              <a:solidFill>
                <a:schemeClr val="tx1"/>
              </a:solidFill>
            </a:rPr>
            <a:t>Humanistyczne</a:t>
          </a:r>
          <a:endParaRPr lang="pl-PL" b="1" dirty="0">
            <a:solidFill>
              <a:schemeClr val="tx1"/>
            </a:solidFill>
          </a:endParaRPr>
        </a:p>
      </dgm:t>
    </dgm:pt>
    <dgm:pt modelId="{6D074DB4-2887-4F3E-B95B-09368BBCB9D8}" type="parTrans" cxnId="{477C3A65-6C70-4530-87BA-63C7290CBBE4}">
      <dgm:prSet/>
      <dgm:spPr/>
      <dgm:t>
        <a:bodyPr/>
        <a:lstStyle/>
        <a:p>
          <a:endParaRPr lang="pl-PL"/>
        </a:p>
      </dgm:t>
    </dgm:pt>
    <dgm:pt modelId="{87F2C859-1326-4EF1-B8B5-89374E8AB597}" type="sibTrans" cxnId="{477C3A65-6C70-4530-87BA-63C7290CBBE4}">
      <dgm:prSet/>
      <dgm:spPr/>
      <dgm:t>
        <a:bodyPr/>
        <a:lstStyle/>
        <a:p>
          <a:endParaRPr lang="pl-PL"/>
        </a:p>
      </dgm:t>
    </dgm:pt>
    <dgm:pt modelId="{EC9D2CCD-A09F-4992-8009-A1F71DFBEEF0}">
      <dgm:prSet phldrT="[Tekst]"/>
      <dgm:spPr/>
      <dgm:t>
        <a:bodyPr/>
        <a:lstStyle/>
        <a:p>
          <a:r>
            <a:rPr lang="pl-PL" b="1" dirty="0" smtClean="0">
              <a:solidFill>
                <a:schemeClr val="tx1"/>
              </a:solidFill>
            </a:rPr>
            <a:t>Matematyczno-</a:t>
          </a:r>
          <a:r>
            <a:rPr lang="pl-PL" dirty="0" smtClean="0"/>
            <a:t/>
          </a:r>
          <a:br>
            <a:rPr lang="pl-PL" dirty="0" smtClean="0"/>
          </a:br>
          <a:r>
            <a:rPr lang="pl-PL" b="1" dirty="0" smtClean="0">
              <a:solidFill>
                <a:schemeClr val="tx1"/>
              </a:solidFill>
            </a:rPr>
            <a:t>fizyczne</a:t>
          </a:r>
          <a:endParaRPr lang="pl-PL" b="1" dirty="0">
            <a:solidFill>
              <a:schemeClr val="tx1"/>
            </a:solidFill>
          </a:endParaRPr>
        </a:p>
      </dgm:t>
    </dgm:pt>
    <dgm:pt modelId="{BB9C73B7-3135-42AD-BBAC-517B6CF95995}" type="parTrans" cxnId="{9D50199C-D2EA-41F3-BDC5-65CFD24C610C}">
      <dgm:prSet/>
      <dgm:spPr/>
      <dgm:t>
        <a:bodyPr/>
        <a:lstStyle/>
        <a:p>
          <a:endParaRPr lang="pl-PL"/>
        </a:p>
      </dgm:t>
    </dgm:pt>
    <dgm:pt modelId="{F986B63E-72E1-42B8-BFBD-D176B2E3E8B8}" type="sibTrans" cxnId="{9D50199C-D2EA-41F3-BDC5-65CFD24C610C}">
      <dgm:prSet/>
      <dgm:spPr/>
      <dgm:t>
        <a:bodyPr/>
        <a:lstStyle/>
        <a:p>
          <a:endParaRPr lang="pl-PL"/>
        </a:p>
      </dgm:t>
    </dgm:pt>
    <dgm:pt modelId="{90E4C3FF-291C-488D-B3C4-F81044A6694E}">
      <dgm:prSet phldrT="[Tekst]"/>
      <dgm:spPr/>
      <dgm:t>
        <a:bodyPr/>
        <a:lstStyle/>
        <a:p>
          <a:r>
            <a:rPr lang="pl-PL" b="1" dirty="0" smtClean="0">
              <a:solidFill>
                <a:schemeClr val="tx1"/>
              </a:solidFill>
            </a:rPr>
            <a:t>Biologiczno-</a:t>
          </a:r>
          <a:r>
            <a:rPr lang="pl-PL" dirty="0" smtClean="0"/>
            <a:t/>
          </a:r>
          <a:br>
            <a:rPr lang="pl-PL" dirty="0" smtClean="0"/>
          </a:br>
          <a:r>
            <a:rPr lang="pl-PL" b="1" dirty="0" smtClean="0">
              <a:solidFill>
                <a:schemeClr val="tx1"/>
              </a:solidFill>
            </a:rPr>
            <a:t>chemiczne</a:t>
          </a:r>
          <a:endParaRPr lang="pl-PL" b="1" dirty="0">
            <a:solidFill>
              <a:schemeClr val="tx1"/>
            </a:solidFill>
          </a:endParaRPr>
        </a:p>
      </dgm:t>
    </dgm:pt>
    <dgm:pt modelId="{A1100E9A-0391-4781-ABF1-07F9EF7FD2A3}" type="parTrans" cxnId="{045D66EE-0C3D-464A-B4CE-DEE3BB9EC351}">
      <dgm:prSet/>
      <dgm:spPr/>
      <dgm:t>
        <a:bodyPr/>
        <a:lstStyle/>
        <a:p>
          <a:endParaRPr lang="pl-PL"/>
        </a:p>
      </dgm:t>
    </dgm:pt>
    <dgm:pt modelId="{63CC89D6-70AF-4ADE-A2B2-E4A82E1A1EB0}" type="sibTrans" cxnId="{045D66EE-0C3D-464A-B4CE-DEE3BB9EC351}">
      <dgm:prSet/>
      <dgm:spPr/>
      <dgm:t>
        <a:bodyPr/>
        <a:lstStyle/>
        <a:p>
          <a:endParaRPr lang="pl-PL"/>
        </a:p>
      </dgm:t>
    </dgm:pt>
    <dgm:pt modelId="{937CB8DA-493E-4FB2-BA89-2A090BE252BA}">
      <dgm:prSet phldrT="[Tekst]"/>
      <dgm:spPr/>
      <dgm:t>
        <a:bodyPr/>
        <a:lstStyle/>
        <a:p>
          <a:r>
            <a:rPr lang="pl-PL" b="1" dirty="0" smtClean="0">
              <a:solidFill>
                <a:schemeClr val="tx1"/>
              </a:solidFill>
            </a:rPr>
            <a:t>Techniczne</a:t>
          </a:r>
          <a:endParaRPr lang="pl-PL" b="1" dirty="0">
            <a:solidFill>
              <a:schemeClr val="tx1"/>
            </a:solidFill>
          </a:endParaRPr>
        </a:p>
      </dgm:t>
    </dgm:pt>
    <dgm:pt modelId="{825030A8-5938-45C2-A482-40F00ABCBFF4}" type="parTrans" cxnId="{E8A37D41-1205-42E7-A746-BA6ADAE95266}">
      <dgm:prSet/>
      <dgm:spPr/>
      <dgm:t>
        <a:bodyPr/>
        <a:lstStyle/>
        <a:p>
          <a:endParaRPr lang="pl-PL"/>
        </a:p>
      </dgm:t>
    </dgm:pt>
    <dgm:pt modelId="{29C8D6F5-FEE5-4C1E-AA3B-6C26DFFAADFF}" type="sibTrans" cxnId="{E8A37D41-1205-42E7-A746-BA6ADAE95266}">
      <dgm:prSet/>
      <dgm:spPr/>
      <dgm:t>
        <a:bodyPr/>
        <a:lstStyle/>
        <a:p>
          <a:endParaRPr lang="pl-PL"/>
        </a:p>
      </dgm:t>
    </dgm:pt>
    <dgm:pt modelId="{5B7B88E4-6462-48F2-92D9-3B1EE4C0C2C3}">
      <dgm:prSet/>
      <dgm:spPr/>
      <dgm:t>
        <a:bodyPr/>
        <a:lstStyle/>
        <a:p>
          <a:r>
            <a:rPr lang="pl-PL" b="1" dirty="0" smtClean="0">
              <a:solidFill>
                <a:schemeClr val="tx1"/>
              </a:solidFill>
            </a:rPr>
            <a:t>Opiekuńczo-wychowawcze</a:t>
          </a:r>
          <a:endParaRPr lang="pl-PL" b="1" dirty="0">
            <a:solidFill>
              <a:schemeClr val="tx1"/>
            </a:solidFill>
          </a:endParaRPr>
        </a:p>
      </dgm:t>
    </dgm:pt>
    <dgm:pt modelId="{B3954B70-7346-4B24-943F-17FBECD6B939}" type="parTrans" cxnId="{DBF72CF6-FF23-4981-BCEB-E559A91F1252}">
      <dgm:prSet/>
      <dgm:spPr/>
      <dgm:t>
        <a:bodyPr/>
        <a:lstStyle/>
        <a:p>
          <a:endParaRPr lang="pl-PL"/>
        </a:p>
      </dgm:t>
    </dgm:pt>
    <dgm:pt modelId="{4B27F1E8-9D0E-45D6-B07D-051EDE48B8BA}" type="sibTrans" cxnId="{DBF72CF6-FF23-4981-BCEB-E559A91F1252}">
      <dgm:prSet/>
      <dgm:spPr/>
      <dgm:t>
        <a:bodyPr/>
        <a:lstStyle/>
        <a:p>
          <a:endParaRPr lang="pl-PL"/>
        </a:p>
      </dgm:t>
    </dgm:pt>
    <dgm:pt modelId="{9DFC0C17-177C-4EA6-89C4-93867AAC4E9B}">
      <dgm:prSet/>
      <dgm:spPr/>
      <dgm:t>
        <a:bodyPr/>
        <a:lstStyle/>
        <a:p>
          <a:r>
            <a:rPr lang="pl-PL" b="1" dirty="0" smtClean="0">
              <a:solidFill>
                <a:schemeClr val="tx1"/>
              </a:solidFill>
            </a:rPr>
            <a:t>Usługowe</a:t>
          </a:r>
          <a:endParaRPr lang="pl-PL" b="1" dirty="0">
            <a:solidFill>
              <a:schemeClr val="tx1"/>
            </a:solidFill>
          </a:endParaRPr>
        </a:p>
      </dgm:t>
    </dgm:pt>
    <dgm:pt modelId="{09C6B16C-6D01-44BB-B66B-34E9B105BC9E}" type="parTrans" cxnId="{322C0278-D2D9-46DE-9FF6-5BA0E2368000}">
      <dgm:prSet/>
      <dgm:spPr/>
      <dgm:t>
        <a:bodyPr/>
        <a:lstStyle/>
        <a:p>
          <a:endParaRPr lang="pl-PL"/>
        </a:p>
      </dgm:t>
    </dgm:pt>
    <dgm:pt modelId="{669D6642-C9D1-4393-872A-AAC6EB29738E}" type="sibTrans" cxnId="{322C0278-D2D9-46DE-9FF6-5BA0E2368000}">
      <dgm:prSet/>
      <dgm:spPr/>
      <dgm:t>
        <a:bodyPr/>
        <a:lstStyle/>
        <a:p>
          <a:endParaRPr lang="pl-PL"/>
        </a:p>
      </dgm:t>
    </dgm:pt>
    <dgm:pt modelId="{1D1C9AAA-68D7-412F-A885-9D54A68A54AF}">
      <dgm:prSet/>
      <dgm:spPr/>
      <dgm:t>
        <a:bodyPr/>
        <a:lstStyle/>
        <a:p>
          <a:r>
            <a:rPr lang="pl-PL" b="1" dirty="0" smtClean="0">
              <a:solidFill>
                <a:schemeClr val="tx1"/>
              </a:solidFill>
            </a:rPr>
            <a:t>Artystyczne</a:t>
          </a:r>
          <a:endParaRPr lang="pl-PL" b="1" dirty="0">
            <a:solidFill>
              <a:schemeClr val="tx1"/>
            </a:solidFill>
          </a:endParaRPr>
        </a:p>
      </dgm:t>
    </dgm:pt>
    <dgm:pt modelId="{ADE3F0A7-E045-463B-9915-27627D108DCB}" type="parTrans" cxnId="{CAD281C0-C067-4CC2-82B5-6FE220567176}">
      <dgm:prSet/>
      <dgm:spPr/>
      <dgm:t>
        <a:bodyPr/>
        <a:lstStyle/>
        <a:p>
          <a:endParaRPr lang="pl-PL"/>
        </a:p>
      </dgm:t>
    </dgm:pt>
    <dgm:pt modelId="{ABB36DC7-6588-4CFE-ADCF-C671B8C14CDE}" type="sibTrans" cxnId="{CAD281C0-C067-4CC2-82B5-6FE220567176}">
      <dgm:prSet/>
      <dgm:spPr/>
      <dgm:t>
        <a:bodyPr/>
        <a:lstStyle/>
        <a:p>
          <a:endParaRPr lang="pl-PL"/>
        </a:p>
      </dgm:t>
    </dgm:pt>
    <dgm:pt modelId="{AE1CF55F-6989-435F-88CD-BFFFA7C75582}">
      <dgm:prSet/>
      <dgm:spPr/>
      <dgm:t>
        <a:bodyPr/>
        <a:lstStyle/>
        <a:p>
          <a:r>
            <a:rPr lang="pl-PL" b="1" dirty="0" smtClean="0">
              <a:solidFill>
                <a:schemeClr val="tx1"/>
              </a:solidFill>
            </a:rPr>
            <a:t>Sportowe</a:t>
          </a:r>
          <a:endParaRPr lang="pl-PL" b="1" dirty="0">
            <a:solidFill>
              <a:schemeClr val="tx1"/>
            </a:solidFill>
          </a:endParaRPr>
        </a:p>
      </dgm:t>
    </dgm:pt>
    <dgm:pt modelId="{03EBAD48-16A4-45D9-9676-89A768D7BA0C}" type="parTrans" cxnId="{953880E5-0A2F-41B0-AAE0-2C1AC3F1EC5D}">
      <dgm:prSet/>
      <dgm:spPr/>
      <dgm:t>
        <a:bodyPr/>
        <a:lstStyle/>
        <a:p>
          <a:endParaRPr lang="pl-PL"/>
        </a:p>
      </dgm:t>
    </dgm:pt>
    <dgm:pt modelId="{8D43534B-C0CD-4D55-B15A-93D29DEAC87E}" type="sibTrans" cxnId="{953880E5-0A2F-41B0-AAE0-2C1AC3F1EC5D}">
      <dgm:prSet/>
      <dgm:spPr/>
      <dgm:t>
        <a:bodyPr/>
        <a:lstStyle/>
        <a:p>
          <a:endParaRPr lang="pl-PL"/>
        </a:p>
      </dgm:t>
    </dgm:pt>
    <dgm:pt modelId="{41A76ECC-1778-45B8-96FA-932486F3C769}" type="pres">
      <dgm:prSet presAssocID="{9493B7F1-9F85-464E-A1B4-F6D8637D39C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51BBD84-01E3-4611-83B2-E616133F4841}" type="pres">
      <dgm:prSet presAssocID="{9E335EF8-F273-4C63-BD23-B611E23908CD}" presName="centerShape" presStyleLbl="node0" presStyleIdx="0" presStyleCnt="1"/>
      <dgm:spPr/>
      <dgm:t>
        <a:bodyPr/>
        <a:lstStyle/>
        <a:p>
          <a:endParaRPr lang="pl-PL"/>
        </a:p>
      </dgm:t>
    </dgm:pt>
    <dgm:pt modelId="{14BABC27-E243-4B4E-82A5-318A5F8D98E7}" type="pres">
      <dgm:prSet presAssocID="{6D074DB4-2887-4F3E-B95B-09368BBCB9D8}" presName="parTrans" presStyleLbl="sibTrans2D1" presStyleIdx="0" presStyleCnt="8"/>
      <dgm:spPr/>
      <dgm:t>
        <a:bodyPr/>
        <a:lstStyle/>
        <a:p>
          <a:endParaRPr lang="pl-PL"/>
        </a:p>
      </dgm:t>
    </dgm:pt>
    <dgm:pt modelId="{C5C75B69-BDF4-46A3-AC22-ED122632C32D}" type="pres">
      <dgm:prSet presAssocID="{6D074DB4-2887-4F3E-B95B-09368BBCB9D8}" presName="connectorText" presStyleLbl="sibTrans2D1" presStyleIdx="0" presStyleCnt="8"/>
      <dgm:spPr/>
      <dgm:t>
        <a:bodyPr/>
        <a:lstStyle/>
        <a:p>
          <a:endParaRPr lang="pl-PL"/>
        </a:p>
      </dgm:t>
    </dgm:pt>
    <dgm:pt modelId="{E0912C9C-F174-4DE1-983E-1A6F6D06F28D}" type="pres">
      <dgm:prSet presAssocID="{0E2A965E-AF2D-4D04-A44E-2B70A880D629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7B77263-56FA-4E1E-AA00-AC9D2DB9A8B9}" type="pres">
      <dgm:prSet presAssocID="{BB9C73B7-3135-42AD-BBAC-517B6CF95995}" presName="parTrans" presStyleLbl="sibTrans2D1" presStyleIdx="1" presStyleCnt="8"/>
      <dgm:spPr/>
      <dgm:t>
        <a:bodyPr/>
        <a:lstStyle/>
        <a:p>
          <a:endParaRPr lang="pl-PL"/>
        </a:p>
      </dgm:t>
    </dgm:pt>
    <dgm:pt modelId="{3C658E7F-A0AF-48EA-9BA8-EBFDF4A5C915}" type="pres">
      <dgm:prSet presAssocID="{BB9C73B7-3135-42AD-BBAC-517B6CF95995}" presName="connectorText" presStyleLbl="sibTrans2D1" presStyleIdx="1" presStyleCnt="8"/>
      <dgm:spPr/>
      <dgm:t>
        <a:bodyPr/>
        <a:lstStyle/>
        <a:p>
          <a:endParaRPr lang="pl-PL"/>
        </a:p>
      </dgm:t>
    </dgm:pt>
    <dgm:pt modelId="{02D61E3D-9B67-4931-8192-EDF9D10650AA}" type="pres">
      <dgm:prSet presAssocID="{EC9D2CCD-A09F-4992-8009-A1F71DFBEEF0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C8CE75F-3F1C-494F-8E79-E9529002C472}" type="pres">
      <dgm:prSet presAssocID="{A1100E9A-0391-4781-ABF1-07F9EF7FD2A3}" presName="parTrans" presStyleLbl="sibTrans2D1" presStyleIdx="2" presStyleCnt="8"/>
      <dgm:spPr/>
      <dgm:t>
        <a:bodyPr/>
        <a:lstStyle/>
        <a:p>
          <a:endParaRPr lang="pl-PL"/>
        </a:p>
      </dgm:t>
    </dgm:pt>
    <dgm:pt modelId="{7D1B254E-8A32-4D34-B7BA-F09F2F2DBF7F}" type="pres">
      <dgm:prSet presAssocID="{A1100E9A-0391-4781-ABF1-07F9EF7FD2A3}" presName="connectorText" presStyleLbl="sibTrans2D1" presStyleIdx="2" presStyleCnt="8"/>
      <dgm:spPr/>
      <dgm:t>
        <a:bodyPr/>
        <a:lstStyle/>
        <a:p>
          <a:endParaRPr lang="pl-PL"/>
        </a:p>
      </dgm:t>
    </dgm:pt>
    <dgm:pt modelId="{8AFDA37C-A51A-4787-AFAE-4208D5CDC790}" type="pres">
      <dgm:prSet presAssocID="{90E4C3FF-291C-488D-B3C4-F81044A6694E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63F93BE-2086-47B5-ADCE-E9739187DE4B}" type="pres">
      <dgm:prSet presAssocID="{825030A8-5938-45C2-A482-40F00ABCBFF4}" presName="parTrans" presStyleLbl="sibTrans2D1" presStyleIdx="3" presStyleCnt="8"/>
      <dgm:spPr/>
      <dgm:t>
        <a:bodyPr/>
        <a:lstStyle/>
        <a:p>
          <a:endParaRPr lang="pl-PL"/>
        </a:p>
      </dgm:t>
    </dgm:pt>
    <dgm:pt modelId="{985EDC29-D7F2-45AF-9EAA-B07F02372CAA}" type="pres">
      <dgm:prSet presAssocID="{825030A8-5938-45C2-A482-40F00ABCBFF4}" presName="connectorText" presStyleLbl="sibTrans2D1" presStyleIdx="3" presStyleCnt="8"/>
      <dgm:spPr/>
      <dgm:t>
        <a:bodyPr/>
        <a:lstStyle/>
        <a:p>
          <a:endParaRPr lang="pl-PL"/>
        </a:p>
      </dgm:t>
    </dgm:pt>
    <dgm:pt modelId="{24DF1E48-7199-4C4F-B3A7-CAE47EF1910E}" type="pres">
      <dgm:prSet presAssocID="{937CB8DA-493E-4FB2-BA89-2A090BE252BA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D010765-BEE1-43D3-B43B-324B8BCBE96B}" type="pres">
      <dgm:prSet presAssocID="{B3954B70-7346-4B24-943F-17FBECD6B939}" presName="parTrans" presStyleLbl="sibTrans2D1" presStyleIdx="4" presStyleCnt="8"/>
      <dgm:spPr/>
      <dgm:t>
        <a:bodyPr/>
        <a:lstStyle/>
        <a:p>
          <a:endParaRPr lang="pl-PL"/>
        </a:p>
      </dgm:t>
    </dgm:pt>
    <dgm:pt modelId="{BD4B3005-18D1-4EAF-B719-6CE0B7B4C049}" type="pres">
      <dgm:prSet presAssocID="{B3954B70-7346-4B24-943F-17FBECD6B939}" presName="connectorText" presStyleLbl="sibTrans2D1" presStyleIdx="4" presStyleCnt="8"/>
      <dgm:spPr/>
      <dgm:t>
        <a:bodyPr/>
        <a:lstStyle/>
        <a:p>
          <a:endParaRPr lang="pl-PL"/>
        </a:p>
      </dgm:t>
    </dgm:pt>
    <dgm:pt modelId="{21F934A7-34A7-46B4-B722-65F00919000C}" type="pres">
      <dgm:prSet presAssocID="{5B7B88E4-6462-48F2-92D9-3B1EE4C0C2C3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F9D8393-C545-4A42-A8EB-841BD9AEA2EF}" type="pres">
      <dgm:prSet presAssocID="{09C6B16C-6D01-44BB-B66B-34E9B105BC9E}" presName="parTrans" presStyleLbl="sibTrans2D1" presStyleIdx="5" presStyleCnt="8"/>
      <dgm:spPr/>
      <dgm:t>
        <a:bodyPr/>
        <a:lstStyle/>
        <a:p>
          <a:endParaRPr lang="pl-PL"/>
        </a:p>
      </dgm:t>
    </dgm:pt>
    <dgm:pt modelId="{8C3386EA-D5E1-4FF2-8695-2320D54C3DB4}" type="pres">
      <dgm:prSet presAssocID="{09C6B16C-6D01-44BB-B66B-34E9B105BC9E}" presName="connectorText" presStyleLbl="sibTrans2D1" presStyleIdx="5" presStyleCnt="8"/>
      <dgm:spPr/>
      <dgm:t>
        <a:bodyPr/>
        <a:lstStyle/>
        <a:p>
          <a:endParaRPr lang="pl-PL"/>
        </a:p>
      </dgm:t>
    </dgm:pt>
    <dgm:pt modelId="{54E54D47-2F26-4972-BAC2-864C43269FEC}" type="pres">
      <dgm:prSet presAssocID="{9DFC0C17-177C-4EA6-89C4-93867AAC4E9B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9B23E74-A64B-4CBD-A531-022B75E12B78}" type="pres">
      <dgm:prSet presAssocID="{ADE3F0A7-E045-463B-9915-27627D108DCB}" presName="parTrans" presStyleLbl="sibTrans2D1" presStyleIdx="6" presStyleCnt="8"/>
      <dgm:spPr/>
      <dgm:t>
        <a:bodyPr/>
        <a:lstStyle/>
        <a:p>
          <a:endParaRPr lang="pl-PL"/>
        </a:p>
      </dgm:t>
    </dgm:pt>
    <dgm:pt modelId="{6DDB540E-7278-49E9-B37B-CDCE52301BBC}" type="pres">
      <dgm:prSet presAssocID="{ADE3F0A7-E045-463B-9915-27627D108DCB}" presName="connectorText" presStyleLbl="sibTrans2D1" presStyleIdx="6" presStyleCnt="8"/>
      <dgm:spPr/>
      <dgm:t>
        <a:bodyPr/>
        <a:lstStyle/>
        <a:p>
          <a:endParaRPr lang="pl-PL"/>
        </a:p>
      </dgm:t>
    </dgm:pt>
    <dgm:pt modelId="{8F6C9CC3-BD8D-432C-A836-3FD796336993}" type="pres">
      <dgm:prSet presAssocID="{1D1C9AAA-68D7-412F-A885-9D54A68A54AF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584AD5E-0870-4164-86DF-753C24F82181}" type="pres">
      <dgm:prSet presAssocID="{03EBAD48-16A4-45D9-9676-89A768D7BA0C}" presName="parTrans" presStyleLbl="sibTrans2D1" presStyleIdx="7" presStyleCnt="8"/>
      <dgm:spPr/>
      <dgm:t>
        <a:bodyPr/>
        <a:lstStyle/>
        <a:p>
          <a:endParaRPr lang="pl-PL"/>
        </a:p>
      </dgm:t>
    </dgm:pt>
    <dgm:pt modelId="{F644CCF2-3F6F-41D1-B234-BCD67B01E4E7}" type="pres">
      <dgm:prSet presAssocID="{03EBAD48-16A4-45D9-9676-89A768D7BA0C}" presName="connectorText" presStyleLbl="sibTrans2D1" presStyleIdx="7" presStyleCnt="8"/>
      <dgm:spPr/>
      <dgm:t>
        <a:bodyPr/>
        <a:lstStyle/>
        <a:p>
          <a:endParaRPr lang="pl-PL"/>
        </a:p>
      </dgm:t>
    </dgm:pt>
    <dgm:pt modelId="{92105940-3605-4C8E-8B97-96591FBD622D}" type="pres">
      <dgm:prSet presAssocID="{AE1CF55F-6989-435F-88CD-BFFFA7C75582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663F846-1636-4FFB-BEC2-1F9F47A8A5F4}" type="presOf" srcId="{9493B7F1-9F85-464E-A1B4-F6D8637D39CA}" destId="{41A76ECC-1778-45B8-96FA-932486F3C769}" srcOrd="0" destOrd="0" presId="urn:microsoft.com/office/officeart/2005/8/layout/radial5"/>
    <dgm:cxn modelId="{35309987-C68C-4A8B-8B52-34722CD35051}" type="presOf" srcId="{9E335EF8-F273-4C63-BD23-B611E23908CD}" destId="{C51BBD84-01E3-4611-83B2-E616133F4841}" srcOrd="0" destOrd="0" presId="urn:microsoft.com/office/officeart/2005/8/layout/radial5"/>
    <dgm:cxn modelId="{AAE1407B-1412-466B-8652-86CC39C73172}" type="presOf" srcId="{6D074DB4-2887-4F3E-B95B-09368BBCB9D8}" destId="{C5C75B69-BDF4-46A3-AC22-ED122632C32D}" srcOrd="1" destOrd="0" presId="urn:microsoft.com/office/officeart/2005/8/layout/radial5"/>
    <dgm:cxn modelId="{149F3885-E802-4C93-8A62-3CC471A61D81}" type="presOf" srcId="{09C6B16C-6D01-44BB-B66B-34E9B105BC9E}" destId="{8C3386EA-D5E1-4FF2-8695-2320D54C3DB4}" srcOrd="1" destOrd="0" presId="urn:microsoft.com/office/officeart/2005/8/layout/radial5"/>
    <dgm:cxn modelId="{D82BDFE3-857E-4015-8E57-7CCE23120654}" type="presOf" srcId="{9DFC0C17-177C-4EA6-89C4-93867AAC4E9B}" destId="{54E54D47-2F26-4972-BAC2-864C43269FEC}" srcOrd="0" destOrd="0" presId="urn:microsoft.com/office/officeart/2005/8/layout/radial5"/>
    <dgm:cxn modelId="{272B8378-B3DE-40DD-9ECB-B307BDF81BE1}" type="presOf" srcId="{ADE3F0A7-E045-463B-9915-27627D108DCB}" destId="{6DDB540E-7278-49E9-B37B-CDCE52301BBC}" srcOrd="1" destOrd="0" presId="urn:microsoft.com/office/officeart/2005/8/layout/radial5"/>
    <dgm:cxn modelId="{BA65F18A-17C0-41DE-AFD9-04BC811FB29B}" type="presOf" srcId="{B3954B70-7346-4B24-943F-17FBECD6B939}" destId="{BD4B3005-18D1-4EAF-B719-6CE0B7B4C049}" srcOrd="1" destOrd="0" presId="urn:microsoft.com/office/officeart/2005/8/layout/radial5"/>
    <dgm:cxn modelId="{1360BC87-2486-415E-91A7-AFAAB1B94FFF}" type="presOf" srcId="{6D074DB4-2887-4F3E-B95B-09368BBCB9D8}" destId="{14BABC27-E243-4B4E-82A5-318A5F8D98E7}" srcOrd="0" destOrd="0" presId="urn:microsoft.com/office/officeart/2005/8/layout/radial5"/>
    <dgm:cxn modelId="{4D3CB079-10F6-4939-AA5D-0449B5C33D90}" srcId="{9493B7F1-9F85-464E-A1B4-F6D8637D39CA}" destId="{9E335EF8-F273-4C63-BD23-B611E23908CD}" srcOrd="0" destOrd="0" parTransId="{328D092A-E924-45E5-A265-1E231B670568}" sibTransId="{5A58DCAA-440B-4E75-8338-2EAD5768F43C}"/>
    <dgm:cxn modelId="{477C3A65-6C70-4530-87BA-63C7290CBBE4}" srcId="{9E335EF8-F273-4C63-BD23-B611E23908CD}" destId="{0E2A965E-AF2D-4D04-A44E-2B70A880D629}" srcOrd="0" destOrd="0" parTransId="{6D074DB4-2887-4F3E-B95B-09368BBCB9D8}" sibTransId="{87F2C859-1326-4EF1-B8B5-89374E8AB597}"/>
    <dgm:cxn modelId="{E8A37D41-1205-42E7-A746-BA6ADAE95266}" srcId="{9E335EF8-F273-4C63-BD23-B611E23908CD}" destId="{937CB8DA-493E-4FB2-BA89-2A090BE252BA}" srcOrd="3" destOrd="0" parTransId="{825030A8-5938-45C2-A482-40F00ABCBFF4}" sibTransId="{29C8D6F5-FEE5-4C1E-AA3B-6C26DFFAADFF}"/>
    <dgm:cxn modelId="{0062A696-5ABE-47D2-B3CC-82C3BA834646}" type="presOf" srcId="{1D1C9AAA-68D7-412F-A885-9D54A68A54AF}" destId="{8F6C9CC3-BD8D-432C-A836-3FD796336993}" srcOrd="0" destOrd="0" presId="urn:microsoft.com/office/officeart/2005/8/layout/radial5"/>
    <dgm:cxn modelId="{A6943218-4207-4F03-A93F-2C93C6239D9A}" type="presOf" srcId="{90E4C3FF-291C-488D-B3C4-F81044A6694E}" destId="{8AFDA37C-A51A-4787-AFAE-4208D5CDC790}" srcOrd="0" destOrd="0" presId="urn:microsoft.com/office/officeart/2005/8/layout/radial5"/>
    <dgm:cxn modelId="{0DFA7789-2548-40C5-85B5-E0BAE2C6E4B5}" type="presOf" srcId="{03EBAD48-16A4-45D9-9676-89A768D7BA0C}" destId="{F644CCF2-3F6F-41D1-B234-BCD67B01E4E7}" srcOrd="1" destOrd="0" presId="urn:microsoft.com/office/officeart/2005/8/layout/radial5"/>
    <dgm:cxn modelId="{953880E5-0A2F-41B0-AAE0-2C1AC3F1EC5D}" srcId="{9E335EF8-F273-4C63-BD23-B611E23908CD}" destId="{AE1CF55F-6989-435F-88CD-BFFFA7C75582}" srcOrd="7" destOrd="0" parTransId="{03EBAD48-16A4-45D9-9676-89A768D7BA0C}" sibTransId="{8D43534B-C0CD-4D55-B15A-93D29DEAC87E}"/>
    <dgm:cxn modelId="{B1D62872-8ABF-4EB9-B717-509E4638F93C}" type="presOf" srcId="{0E2A965E-AF2D-4D04-A44E-2B70A880D629}" destId="{E0912C9C-F174-4DE1-983E-1A6F6D06F28D}" srcOrd="0" destOrd="0" presId="urn:microsoft.com/office/officeart/2005/8/layout/radial5"/>
    <dgm:cxn modelId="{896CE80D-01ED-407C-8100-08A8F117AFD3}" type="presOf" srcId="{BB9C73B7-3135-42AD-BBAC-517B6CF95995}" destId="{77B77263-56FA-4E1E-AA00-AC9D2DB9A8B9}" srcOrd="0" destOrd="0" presId="urn:microsoft.com/office/officeart/2005/8/layout/radial5"/>
    <dgm:cxn modelId="{38B3074A-6F5D-4EAD-BCF3-BCACC5502692}" type="presOf" srcId="{A1100E9A-0391-4781-ABF1-07F9EF7FD2A3}" destId="{7C8CE75F-3F1C-494F-8E79-E9529002C472}" srcOrd="0" destOrd="0" presId="urn:microsoft.com/office/officeart/2005/8/layout/radial5"/>
    <dgm:cxn modelId="{045D66EE-0C3D-464A-B4CE-DEE3BB9EC351}" srcId="{9E335EF8-F273-4C63-BD23-B611E23908CD}" destId="{90E4C3FF-291C-488D-B3C4-F81044A6694E}" srcOrd="2" destOrd="0" parTransId="{A1100E9A-0391-4781-ABF1-07F9EF7FD2A3}" sibTransId="{63CC89D6-70AF-4ADE-A2B2-E4A82E1A1EB0}"/>
    <dgm:cxn modelId="{CAD281C0-C067-4CC2-82B5-6FE220567176}" srcId="{9E335EF8-F273-4C63-BD23-B611E23908CD}" destId="{1D1C9AAA-68D7-412F-A885-9D54A68A54AF}" srcOrd="6" destOrd="0" parTransId="{ADE3F0A7-E045-463B-9915-27627D108DCB}" sibTransId="{ABB36DC7-6588-4CFE-ADCF-C671B8C14CDE}"/>
    <dgm:cxn modelId="{10D8227D-0B90-40C2-8CB7-A5F360587D1F}" type="presOf" srcId="{5B7B88E4-6462-48F2-92D9-3B1EE4C0C2C3}" destId="{21F934A7-34A7-46B4-B722-65F00919000C}" srcOrd="0" destOrd="0" presId="urn:microsoft.com/office/officeart/2005/8/layout/radial5"/>
    <dgm:cxn modelId="{DBF72CF6-FF23-4981-BCEB-E559A91F1252}" srcId="{9E335EF8-F273-4C63-BD23-B611E23908CD}" destId="{5B7B88E4-6462-48F2-92D9-3B1EE4C0C2C3}" srcOrd="4" destOrd="0" parTransId="{B3954B70-7346-4B24-943F-17FBECD6B939}" sibTransId="{4B27F1E8-9D0E-45D6-B07D-051EDE48B8BA}"/>
    <dgm:cxn modelId="{3312F885-B5B9-4CA6-A827-547BBD5294F3}" type="presOf" srcId="{03EBAD48-16A4-45D9-9676-89A768D7BA0C}" destId="{1584AD5E-0870-4164-86DF-753C24F82181}" srcOrd="0" destOrd="0" presId="urn:microsoft.com/office/officeart/2005/8/layout/radial5"/>
    <dgm:cxn modelId="{E16FD72B-0EF4-4202-B490-617A2A5F79CB}" type="presOf" srcId="{BB9C73B7-3135-42AD-BBAC-517B6CF95995}" destId="{3C658E7F-A0AF-48EA-9BA8-EBFDF4A5C915}" srcOrd="1" destOrd="0" presId="urn:microsoft.com/office/officeart/2005/8/layout/radial5"/>
    <dgm:cxn modelId="{9D50199C-D2EA-41F3-BDC5-65CFD24C610C}" srcId="{9E335EF8-F273-4C63-BD23-B611E23908CD}" destId="{EC9D2CCD-A09F-4992-8009-A1F71DFBEEF0}" srcOrd="1" destOrd="0" parTransId="{BB9C73B7-3135-42AD-BBAC-517B6CF95995}" sibTransId="{F986B63E-72E1-42B8-BFBD-D176B2E3E8B8}"/>
    <dgm:cxn modelId="{3FAFB381-BE4F-4B0C-8384-BA885495B50E}" type="presOf" srcId="{EC9D2CCD-A09F-4992-8009-A1F71DFBEEF0}" destId="{02D61E3D-9B67-4931-8192-EDF9D10650AA}" srcOrd="0" destOrd="0" presId="urn:microsoft.com/office/officeart/2005/8/layout/radial5"/>
    <dgm:cxn modelId="{322C0278-D2D9-46DE-9FF6-5BA0E2368000}" srcId="{9E335EF8-F273-4C63-BD23-B611E23908CD}" destId="{9DFC0C17-177C-4EA6-89C4-93867AAC4E9B}" srcOrd="5" destOrd="0" parTransId="{09C6B16C-6D01-44BB-B66B-34E9B105BC9E}" sibTransId="{669D6642-C9D1-4393-872A-AAC6EB29738E}"/>
    <dgm:cxn modelId="{C4FFD219-CFFB-4BC2-A942-70CDB655B140}" type="presOf" srcId="{ADE3F0A7-E045-463B-9915-27627D108DCB}" destId="{89B23E74-A64B-4CBD-A531-022B75E12B78}" srcOrd="0" destOrd="0" presId="urn:microsoft.com/office/officeart/2005/8/layout/radial5"/>
    <dgm:cxn modelId="{6FCA0862-02D4-4052-A581-FB6BCCB2BBAD}" type="presOf" srcId="{825030A8-5938-45C2-A482-40F00ABCBFF4}" destId="{263F93BE-2086-47B5-ADCE-E9739187DE4B}" srcOrd="0" destOrd="0" presId="urn:microsoft.com/office/officeart/2005/8/layout/radial5"/>
    <dgm:cxn modelId="{79687CAE-B74C-469D-8DD3-D3EDF8D629AE}" type="presOf" srcId="{B3954B70-7346-4B24-943F-17FBECD6B939}" destId="{5D010765-BEE1-43D3-B43B-324B8BCBE96B}" srcOrd="0" destOrd="0" presId="urn:microsoft.com/office/officeart/2005/8/layout/radial5"/>
    <dgm:cxn modelId="{7973F9EF-7F9F-4FC5-A9FE-9C74288C6A04}" type="presOf" srcId="{AE1CF55F-6989-435F-88CD-BFFFA7C75582}" destId="{92105940-3605-4C8E-8B97-96591FBD622D}" srcOrd="0" destOrd="0" presId="urn:microsoft.com/office/officeart/2005/8/layout/radial5"/>
    <dgm:cxn modelId="{9B8156BF-C11A-4435-ACD9-428839BC9E67}" type="presOf" srcId="{937CB8DA-493E-4FB2-BA89-2A090BE252BA}" destId="{24DF1E48-7199-4C4F-B3A7-CAE47EF1910E}" srcOrd="0" destOrd="0" presId="urn:microsoft.com/office/officeart/2005/8/layout/radial5"/>
    <dgm:cxn modelId="{75CEE8C1-174A-405E-8A5C-29B5E769F56B}" type="presOf" srcId="{09C6B16C-6D01-44BB-B66B-34E9B105BC9E}" destId="{9F9D8393-C545-4A42-A8EB-841BD9AEA2EF}" srcOrd="0" destOrd="0" presId="urn:microsoft.com/office/officeart/2005/8/layout/radial5"/>
    <dgm:cxn modelId="{21DC6E98-8C66-44EF-9866-5319C7A612DE}" type="presOf" srcId="{825030A8-5938-45C2-A482-40F00ABCBFF4}" destId="{985EDC29-D7F2-45AF-9EAA-B07F02372CAA}" srcOrd="1" destOrd="0" presId="urn:microsoft.com/office/officeart/2005/8/layout/radial5"/>
    <dgm:cxn modelId="{787F4217-4C52-463D-97C1-1D108E6C0B5B}" type="presOf" srcId="{A1100E9A-0391-4781-ABF1-07F9EF7FD2A3}" destId="{7D1B254E-8A32-4D34-B7BA-F09F2F2DBF7F}" srcOrd="1" destOrd="0" presId="urn:microsoft.com/office/officeart/2005/8/layout/radial5"/>
    <dgm:cxn modelId="{CFE22B21-992E-4734-9FC1-9A8A8A94AA21}" type="presParOf" srcId="{41A76ECC-1778-45B8-96FA-932486F3C769}" destId="{C51BBD84-01E3-4611-83B2-E616133F4841}" srcOrd="0" destOrd="0" presId="urn:microsoft.com/office/officeart/2005/8/layout/radial5"/>
    <dgm:cxn modelId="{68F7997D-B0C9-427C-A97A-206AF9DDB655}" type="presParOf" srcId="{41A76ECC-1778-45B8-96FA-932486F3C769}" destId="{14BABC27-E243-4B4E-82A5-318A5F8D98E7}" srcOrd="1" destOrd="0" presId="urn:microsoft.com/office/officeart/2005/8/layout/radial5"/>
    <dgm:cxn modelId="{63B91D0E-74E0-4780-B7FB-47EAE6A86725}" type="presParOf" srcId="{14BABC27-E243-4B4E-82A5-318A5F8D98E7}" destId="{C5C75B69-BDF4-46A3-AC22-ED122632C32D}" srcOrd="0" destOrd="0" presId="urn:microsoft.com/office/officeart/2005/8/layout/radial5"/>
    <dgm:cxn modelId="{7D6C1236-73BF-4B9E-9400-3F9C50A2DC66}" type="presParOf" srcId="{41A76ECC-1778-45B8-96FA-932486F3C769}" destId="{E0912C9C-F174-4DE1-983E-1A6F6D06F28D}" srcOrd="2" destOrd="0" presId="urn:microsoft.com/office/officeart/2005/8/layout/radial5"/>
    <dgm:cxn modelId="{D89192C0-08FD-4219-80A3-192172E963DA}" type="presParOf" srcId="{41A76ECC-1778-45B8-96FA-932486F3C769}" destId="{77B77263-56FA-4E1E-AA00-AC9D2DB9A8B9}" srcOrd="3" destOrd="0" presId="urn:microsoft.com/office/officeart/2005/8/layout/radial5"/>
    <dgm:cxn modelId="{1FB4834F-AD7F-4097-9550-1AA1ED229A9D}" type="presParOf" srcId="{77B77263-56FA-4E1E-AA00-AC9D2DB9A8B9}" destId="{3C658E7F-A0AF-48EA-9BA8-EBFDF4A5C915}" srcOrd="0" destOrd="0" presId="urn:microsoft.com/office/officeart/2005/8/layout/radial5"/>
    <dgm:cxn modelId="{60766D3D-0062-4532-9E83-083537CFC10B}" type="presParOf" srcId="{41A76ECC-1778-45B8-96FA-932486F3C769}" destId="{02D61E3D-9B67-4931-8192-EDF9D10650AA}" srcOrd="4" destOrd="0" presId="urn:microsoft.com/office/officeart/2005/8/layout/radial5"/>
    <dgm:cxn modelId="{543554A7-DECE-4610-B5D5-483B8FB1B90B}" type="presParOf" srcId="{41A76ECC-1778-45B8-96FA-932486F3C769}" destId="{7C8CE75F-3F1C-494F-8E79-E9529002C472}" srcOrd="5" destOrd="0" presId="urn:microsoft.com/office/officeart/2005/8/layout/radial5"/>
    <dgm:cxn modelId="{9B2A3EC6-7898-4681-89EF-8E14D2B62DD9}" type="presParOf" srcId="{7C8CE75F-3F1C-494F-8E79-E9529002C472}" destId="{7D1B254E-8A32-4D34-B7BA-F09F2F2DBF7F}" srcOrd="0" destOrd="0" presId="urn:microsoft.com/office/officeart/2005/8/layout/radial5"/>
    <dgm:cxn modelId="{8CA7B2D3-DC73-4631-B432-36B068A709D9}" type="presParOf" srcId="{41A76ECC-1778-45B8-96FA-932486F3C769}" destId="{8AFDA37C-A51A-4787-AFAE-4208D5CDC790}" srcOrd="6" destOrd="0" presId="urn:microsoft.com/office/officeart/2005/8/layout/radial5"/>
    <dgm:cxn modelId="{19B46A62-8B5A-4634-84C4-DBEA659A7783}" type="presParOf" srcId="{41A76ECC-1778-45B8-96FA-932486F3C769}" destId="{263F93BE-2086-47B5-ADCE-E9739187DE4B}" srcOrd="7" destOrd="0" presId="urn:microsoft.com/office/officeart/2005/8/layout/radial5"/>
    <dgm:cxn modelId="{DD07F339-8596-4345-897D-70AA8C0D3AA1}" type="presParOf" srcId="{263F93BE-2086-47B5-ADCE-E9739187DE4B}" destId="{985EDC29-D7F2-45AF-9EAA-B07F02372CAA}" srcOrd="0" destOrd="0" presId="urn:microsoft.com/office/officeart/2005/8/layout/radial5"/>
    <dgm:cxn modelId="{B837872A-2FAF-4797-9E2C-028FC9588A22}" type="presParOf" srcId="{41A76ECC-1778-45B8-96FA-932486F3C769}" destId="{24DF1E48-7199-4C4F-B3A7-CAE47EF1910E}" srcOrd="8" destOrd="0" presId="urn:microsoft.com/office/officeart/2005/8/layout/radial5"/>
    <dgm:cxn modelId="{8EF418B2-27DE-4927-833E-1345336069CB}" type="presParOf" srcId="{41A76ECC-1778-45B8-96FA-932486F3C769}" destId="{5D010765-BEE1-43D3-B43B-324B8BCBE96B}" srcOrd="9" destOrd="0" presId="urn:microsoft.com/office/officeart/2005/8/layout/radial5"/>
    <dgm:cxn modelId="{BE6967A7-DA41-40BC-A444-76BFC6D913DD}" type="presParOf" srcId="{5D010765-BEE1-43D3-B43B-324B8BCBE96B}" destId="{BD4B3005-18D1-4EAF-B719-6CE0B7B4C049}" srcOrd="0" destOrd="0" presId="urn:microsoft.com/office/officeart/2005/8/layout/radial5"/>
    <dgm:cxn modelId="{6D16085F-E1AE-4F73-B702-163E0D9C60EC}" type="presParOf" srcId="{41A76ECC-1778-45B8-96FA-932486F3C769}" destId="{21F934A7-34A7-46B4-B722-65F00919000C}" srcOrd="10" destOrd="0" presId="urn:microsoft.com/office/officeart/2005/8/layout/radial5"/>
    <dgm:cxn modelId="{90396677-88A1-458C-8FFC-989FC91CDAB9}" type="presParOf" srcId="{41A76ECC-1778-45B8-96FA-932486F3C769}" destId="{9F9D8393-C545-4A42-A8EB-841BD9AEA2EF}" srcOrd="11" destOrd="0" presId="urn:microsoft.com/office/officeart/2005/8/layout/radial5"/>
    <dgm:cxn modelId="{D7F84E59-7040-4EE2-B151-3F2F1E52610E}" type="presParOf" srcId="{9F9D8393-C545-4A42-A8EB-841BD9AEA2EF}" destId="{8C3386EA-D5E1-4FF2-8695-2320D54C3DB4}" srcOrd="0" destOrd="0" presId="urn:microsoft.com/office/officeart/2005/8/layout/radial5"/>
    <dgm:cxn modelId="{40D60DE1-1B6B-490A-80EA-BF98025CD277}" type="presParOf" srcId="{41A76ECC-1778-45B8-96FA-932486F3C769}" destId="{54E54D47-2F26-4972-BAC2-864C43269FEC}" srcOrd="12" destOrd="0" presId="urn:microsoft.com/office/officeart/2005/8/layout/radial5"/>
    <dgm:cxn modelId="{CC73BC69-8330-4B25-9C0E-0662A89E18D8}" type="presParOf" srcId="{41A76ECC-1778-45B8-96FA-932486F3C769}" destId="{89B23E74-A64B-4CBD-A531-022B75E12B78}" srcOrd="13" destOrd="0" presId="urn:microsoft.com/office/officeart/2005/8/layout/radial5"/>
    <dgm:cxn modelId="{C6D3732A-69AE-46D9-B4D2-FC751503D2F3}" type="presParOf" srcId="{89B23E74-A64B-4CBD-A531-022B75E12B78}" destId="{6DDB540E-7278-49E9-B37B-CDCE52301BBC}" srcOrd="0" destOrd="0" presId="urn:microsoft.com/office/officeart/2005/8/layout/radial5"/>
    <dgm:cxn modelId="{EBC224A1-D4EC-4AC4-BAC2-8890AC8C4EB3}" type="presParOf" srcId="{41A76ECC-1778-45B8-96FA-932486F3C769}" destId="{8F6C9CC3-BD8D-432C-A836-3FD796336993}" srcOrd="14" destOrd="0" presId="urn:microsoft.com/office/officeart/2005/8/layout/radial5"/>
    <dgm:cxn modelId="{E65E2481-5D36-4331-B345-AE264913242B}" type="presParOf" srcId="{41A76ECC-1778-45B8-96FA-932486F3C769}" destId="{1584AD5E-0870-4164-86DF-753C24F82181}" srcOrd="15" destOrd="0" presId="urn:microsoft.com/office/officeart/2005/8/layout/radial5"/>
    <dgm:cxn modelId="{CB08F31A-78B0-4170-A495-A9A39808FA54}" type="presParOf" srcId="{1584AD5E-0870-4164-86DF-753C24F82181}" destId="{F644CCF2-3F6F-41D1-B234-BCD67B01E4E7}" srcOrd="0" destOrd="0" presId="urn:microsoft.com/office/officeart/2005/8/layout/radial5"/>
    <dgm:cxn modelId="{206BF032-BC40-44A4-ABFF-9586BA45D930}" type="presParOf" srcId="{41A76ECC-1778-45B8-96FA-932486F3C769}" destId="{92105940-3605-4C8E-8B97-96591FBD622D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51BBD84-01E3-4611-83B2-E616133F4841}">
      <dsp:nvSpPr>
        <dsp:cNvPr id="0" name=""/>
        <dsp:cNvSpPr/>
      </dsp:nvSpPr>
      <dsp:spPr>
        <a:xfrm>
          <a:off x="3713695" y="2570694"/>
          <a:ext cx="1716610" cy="17166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b="1" kern="1200" dirty="0" smtClean="0">
              <a:solidFill>
                <a:schemeClr val="tx1"/>
              </a:solidFill>
            </a:rPr>
            <a:t>Zainteresowania</a:t>
          </a:r>
          <a:endParaRPr lang="pl-PL" sz="1300" b="1" kern="1200" dirty="0">
            <a:solidFill>
              <a:schemeClr val="tx1"/>
            </a:solidFill>
          </a:endParaRPr>
        </a:p>
      </dsp:txBody>
      <dsp:txXfrm>
        <a:off x="3713695" y="2570694"/>
        <a:ext cx="1716610" cy="1716610"/>
      </dsp:txXfrm>
    </dsp:sp>
    <dsp:sp modelId="{14BABC27-E243-4B4E-82A5-318A5F8D98E7}">
      <dsp:nvSpPr>
        <dsp:cNvPr id="0" name=""/>
        <dsp:cNvSpPr/>
      </dsp:nvSpPr>
      <dsp:spPr>
        <a:xfrm rot="16200000">
          <a:off x="4307512" y="1794807"/>
          <a:ext cx="528976" cy="5836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100" kern="1200"/>
        </a:p>
      </dsp:txBody>
      <dsp:txXfrm rot="16200000">
        <a:off x="4307512" y="1794807"/>
        <a:ext cx="528976" cy="583647"/>
      </dsp:txXfrm>
    </dsp:sp>
    <dsp:sp modelId="{E0912C9C-F174-4DE1-983E-1A6F6D06F28D}">
      <dsp:nvSpPr>
        <dsp:cNvPr id="0" name=""/>
        <dsp:cNvSpPr/>
      </dsp:nvSpPr>
      <dsp:spPr>
        <a:xfrm>
          <a:off x="3799525" y="27675"/>
          <a:ext cx="1544949" cy="154494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>
              <a:solidFill>
                <a:schemeClr val="tx1"/>
              </a:solidFill>
            </a:rPr>
            <a:t>Humanistyczne</a:t>
          </a:r>
          <a:endParaRPr lang="pl-PL" sz="1200" b="1" kern="1200" dirty="0">
            <a:solidFill>
              <a:schemeClr val="tx1"/>
            </a:solidFill>
          </a:endParaRPr>
        </a:p>
      </dsp:txBody>
      <dsp:txXfrm>
        <a:off x="3799525" y="27675"/>
        <a:ext cx="1544949" cy="1544949"/>
      </dsp:txXfrm>
    </dsp:sp>
    <dsp:sp modelId="{77B77263-56FA-4E1E-AA00-AC9D2DB9A8B9}">
      <dsp:nvSpPr>
        <dsp:cNvPr id="0" name=""/>
        <dsp:cNvSpPr/>
      </dsp:nvSpPr>
      <dsp:spPr>
        <a:xfrm rot="18900000">
          <a:off x="5256710" y="2187977"/>
          <a:ext cx="528976" cy="5836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100" kern="1200"/>
        </a:p>
      </dsp:txBody>
      <dsp:txXfrm rot="18900000">
        <a:off x="5256710" y="2187977"/>
        <a:ext cx="528976" cy="583647"/>
      </dsp:txXfrm>
    </dsp:sp>
    <dsp:sp modelId="{02D61E3D-9B67-4931-8192-EDF9D10650AA}">
      <dsp:nvSpPr>
        <dsp:cNvPr id="0" name=""/>
        <dsp:cNvSpPr/>
      </dsp:nvSpPr>
      <dsp:spPr>
        <a:xfrm>
          <a:off x="5658403" y="797647"/>
          <a:ext cx="1544949" cy="154494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>
              <a:solidFill>
                <a:schemeClr val="tx1"/>
              </a:solidFill>
            </a:rPr>
            <a:t>Matematyczno-</a:t>
          </a:r>
          <a:r>
            <a:rPr lang="pl-PL" sz="1200" kern="1200" dirty="0" smtClean="0"/>
            <a:t/>
          </a:r>
          <a:br>
            <a:rPr lang="pl-PL" sz="1200" kern="1200" dirty="0" smtClean="0"/>
          </a:br>
          <a:r>
            <a:rPr lang="pl-PL" sz="1200" b="1" kern="1200" dirty="0" smtClean="0">
              <a:solidFill>
                <a:schemeClr val="tx1"/>
              </a:solidFill>
            </a:rPr>
            <a:t>fizyczne</a:t>
          </a:r>
          <a:endParaRPr lang="pl-PL" sz="1200" b="1" kern="1200" dirty="0">
            <a:solidFill>
              <a:schemeClr val="tx1"/>
            </a:solidFill>
          </a:endParaRPr>
        </a:p>
      </dsp:txBody>
      <dsp:txXfrm>
        <a:off x="5658403" y="797647"/>
        <a:ext cx="1544949" cy="1544949"/>
      </dsp:txXfrm>
    </dsp:sp>
    <dsp:sp modelId="{7C8CE75F-3F1C-494F-8E79-E9529002C472}">
      <dsp:nvSpPr>
        <dsp:cNvPr id="0" name=""/>
        <dsp:cNvSpPr/>
      </dsp:nvSpPr>
      <dsp:spPr>
        <a:xfrm>
          <a:off x="5649881" y="3137176"/>
          <a:ext cx="528976" cy="5836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100" kern="1200"/>
        </a:p>
      </dsp:txBody>
      <dsp:txXfrm>
        <a:off x="5649881" y="3137176"/>
        <a:ext cx="528976" cy="583647"/>
      </dsp:txXfrm>
    </dsp:sp>
    <dsp:sp modelId="{8AFDA37C-A51A-4787-AFAE-4208D5CDC790}">
      <dsp:nvSpPr>
        <dsp:cNvPr id="0" name=""/>
        <dsp:cNvSpPr/>
      </dsp:nvSpPr>
      <dsp:spPr>
        <a:xfrm>
          <a:off x="6428375" y="2656525"/>
          <a:ext cx="1544949" cy="154494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>
              <a:solidFill>
                <a:schemeClr val="tx1"/>
              </a:solidFill>
            </a:rPr>
            <a:t>Biologiczno-</a:t>
          </a:r>
          <a:r>
            <a:rPr lang="pl-PL" sz="1200" kern="1200" dirty="0" smtClean="0"/>
            <a:t/>
          </a:r>
          <a:br>
            <a:rPr lang="pl-PL" sz="1200" kern="1200" dirty="0" smtClean="0"/>
          </a:br>
          <a:r>
            <a:rPr lang="pl-PL" sz="1200" b="1" kern="1200" dirty="0" smtClean="0">
              <a:solidFill>
                <a:schemeClr val="tx1"/>
              </a:solidFill>
            </a:rPr>
            <a:t>chemiczne</a:t>
          </a:r>
          <a:endParaRPr lang="pl-PL" sz="1200" b="1" kern="1200" dirty="0">
            <a:solidFill>
              <a:schemeClr val="tx1"/>
            </a:solidFill>
          </a:endParaRPr>
        </a:p>
      </dsp:txBody>
      <dsp:txXfrm>
        <a:off x="6428375" y="2656525"/>
        <a:ext cx="1544949" cy="1544949"/>
      </dsp:txXfrm>
    </dsp:sp>
    <dsp:sp modelId="{263F93BE-2086-47B5-ADCE-E9739187DE4B}">
      <dsp:nvSpPr>
        <dsp:cNvPr id="0" name=""/>
        <dsp:cNvSpPr/>
      </dsp:nvSpPr>
      <dsp:spPr>
        <a:xfrm rot="2700000">
          <a:off x="5256710" y="4086374"/>
          <a:ext cx="528976" cy="5836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100" kern="1200"/>
        </a:p>
      </dsp:txBody>
      <dsp:txXfrm rot="2700000">
        <a:off x="5256710" y="4086374"/>
        <a:ext cx="528976" cy="583647"/>
      </dsp:txXfrm>
    </dsp:sp>
    <dsp:sp modelId="{24DF1E48-7199-4C4F-B3A7-CAE47EF1910E}">
      <dsp:nvSpPr>
        <dsp:cNvPr id="0" name=""/>
        <dsp:cNvSpPr/>
      </dsp:nvSpPr>
      <dsp:spPr>
        <a:xfrm>
          <a:off x="5658403" y="4515402"/>
          <a:ext cx="1544949" cy="154494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>
              <a:solidFill>
                <a:schemeClr val="tx1"/>
              </a:solidFill>
            </a:rPr>
            <a:t>Techniczne</a:t>
          </a:r>
          <a:endParaRPr lang="pl-PL" sz="1200" b="1" kern="1200" dirty="0">
            <a:solidFill>
              <a:schemeClr val="tx1"/>
            </a:solidFill>
          </a:endParaRPr>
        </a:p>
      </dsp:txBody>
      <dsp:txXfrm>
        <a:off x="5658403" y="4515402"/>
        <a:ext cx="1544949" cy="1544949"/>
      </dsp:txXfrm>
    </dsp:sp>
    <dsp:sp modelId="{5D010765-BEE1-43D3-B43B-324B8BCBE96B}">
      <dsp:nvSpPr>
        <dsp:cNvPr id="0" name=""/>
        <dsp:cNvSpPr/>
      </dsp:nvSpPr>
      <dsp:spPr>
        <a:xfrm rot="5400000">
          <a:off x="4307512" y="4479545"/>
          <a:ext cx="528976" cy="5836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100" kern="1200"/>
        </a:p>
      </dsp:txBody>
      <dsp:txXfrm rot="5400000">
        <a:off x="4307512" y="4479545"/>
        <a:ext cx="528976" cy="583647"/>
      </dsp:txXfrm>
    </dsp:sp>
    <dsp:sp modelId="{21F934A7-34A7-46B4-B722-65F00919000C}">
      <dsp:nvSpPr>
        <dsp:cNvPr id="0" name=""/>
        <dsp:cNvSpPr/>
      </dsp:nvSpPr>
      <dsp:spPr>
        <a:xfrm>
          <a:off x="3799525" y="5285374"/>
          <a:ext cx="1544949" cy="154494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>
              <a:solidFill>
                <a:schemeClr val="tx1"/>
              </a:solidFill>
            </a:rPr>
            <a:t>Opiekuńczo-wychowawcze</a:t>
          </a:r>
          <a:endParaRPr lang="pl-PL" sz="1200" b="1" kern="1200" dirty="0">
            <a:solidFill>
              <a:schemeClr val="tx1"/>
            </a:solidFill>
          </a:endParaRPr>
        </a:p>
      </dsp:txBody>
      <dsp:txXfrm>
        <a:off x="3799525" y="5285374"/>
        <a:ext cx="1544949" cy="1544949"/>
      </dsp:txXfrm>
    </dsp:sp>
    <dsp:sp modelId="{9F9D8393-C545-4A42-A8EB-841BD9AEA2EF}">
      <dsp:nvSpPr>
        <dsp:cNvPr id="0" name=""/>
        <dsp:cNvSpPr/>
      </dsp:nvSpPr>
      <dsp:spPr>
        <a:xfrm rot="8100000">
          <a:off x="3358313" y="4086374"/>
          <a:ext cx="528976" cy="5836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100" kern="1200"/>
        </a:p>
      </dsp:txBody>
      <dsp:txXfrm rot="8100000">
        <a:off x="3358313" y="4086374"/>
        <a:ext cx="528976" cy="583647"/>
      </dsp:txXfrm>
    </dsp:sp>
    <dsp:sp modelId="{54E54D47-2F26-4972-BAC2-864C43269FEC}">
      <dsp:nvSpPr>
        <dsp:cNvPr id="0" name=""/>
        <dsp:cNvSpPr/>
      </dsp:nvSpPr>
      <dsp:spPr>
        <a:xfrm>
          <a:off x="1940648" y="4515402"/>
          <a:ext cx="1544949" cy="154494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>
              <a:solidFill>
                <a:schemeClr val="tx1"/>
              </a:solidFill>
            </a:rPr>
            <a:t>Usługowe</a:t>
          </a:r>
          <a:endParaRPr lang="pl-PL" sz="1200" b="1" kern="1200" dirty="0">
            <a:solidFill>
              <a:schemeClr val="tx1"/>
            </a:solidFill>
          </a:endParaRPr>
        </a:p>
      </dsp:txBody>
      <dsp:txXfrm>
        <a:off x="1940648" y="4515402"/>
        <a:ext cx="1544949" cy="1544949"/>
      </dsp:txXfrm>
    </dsp:sp>
    <dsp:sp modelId="{89B23E74-A64B-4CBD-A531-022B75E12B78}">
      <dsp:nvSpPr>
        <dsp:cNvPr id="0" name=""/>
        <dsp:cNvSpPr/>
      </dsp:nvSpPr>
      <dsp:spPr>
        <a:xfrm rot="10800000">
          <a:off x="2965143" y="3137176"/>
          <a:ext cx="528976" cy="5836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100" kern="1200"/>
        </a:p>
      </dsp:txBody>
      <dsp:txXfrm rot="10800000">
        <a:off x="2965143" y="3137176"/>
        <a:ext cx="528976" cy="583647"/>
      </dsp:txXfrm>
    </dsp:sp>
    <dsp:sp modelId="{8F6C9CC3-BD8D-432C-A836-3FD796336993}">
      <dsp:nvSpPr>
        <dsp:cNvPr id="0" name=""/>
        <dsp:cNvSpPr/>
      </dsp:nvSpPr>
      <dsp:spPr>
        <a:xfrm>
          <a:off x="1170676" y="2656525"/>
          <a:ext cx="1544949" cy="154494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>
              <a:solidFill>
                <a:schemeClr val="tx1"/>
              </a:solidFill>
            </a:rPr>
            <a:t>Artystyczne</a:t>
          </a:r>
          <a:endParaRPr lang="pl-PL" sz="1200" b="1" kern="1200" dirty="0">
            <a:solidFill>
              <a:schemeClr val="tx1"/>
            </a:solidFill>
          </a:endParaRPr>
        </a:p>
      </dsp:txBody>
      <dsp:txXfrm>
        <a:off x="1170676" y="2656525"/>
        <a:ext cx="1544949" cy="1544949"/>
      </dsp:txXfrm>
    </dsp:sp>
    <dsp:sp modelId="{1584AD5E-0870-4164-86DF-753C24F82181}">
      <dsp:nvSpPr>
        <dsp:cNvPr id="0" name=""/>
        <dsp:cNvSpPr/>
      </dsp:nvSpPr>
      <dsp:spPr>
        <a:xfrm rot="13500000">
          <a:off x="3358313" y="2187977"/>
          <a:ext cx="528976" cy="5836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100" kern="1200"/>
        </a:p>
      </dsp:txBody>
      <dsp:txXfrm rot="13500000">
        <a:off x="3358313" y="2187977"/>
        <a:ext cx="528976" cy="583647"/>
      </dsp:txXfrm>
    </dsp:sp>
    <dsp:sp modelId="{92105940-3605-4C8E-8B97-96591FBD622D}">
      <dsp:nvSpPr>
        <dsp:cNvPr id="0" name=""/>
        <dsp:cNvSpPr/>
      </dsp:nvSpPr>
      <dsp:spPr>
        <a:xfrm>
          <a:off x="1940648" y="797647"/>
          <a:ext cx="1544949" cy="154494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>
              <a:solidFill>
                <a:schemeClr val="tx1"/>
              </a:solidFill>
            </a:rPr>
            <a:t>Sportowe</a:t>
          </a:r>
          <a:endParaRPr lang="pl-PL" sz="1200" b="1" kern="1200" dirty="0">
            <a:solidFill>
              <a:schemeClr val="tx1"/>
            </a:solidFill>
          </a:endParaRPr>
        </a:p>
      </dsp:txBody>
      <dsp:txXfrm>
        <a:off x="1940648" y="797647"/>
        <a:ext cx="1544949" cy="15449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565EB9-E80A-4B79-8A6C-AE6AF5A386DA}" type="datetimeFigureOut">
              <a:rPr lang="pl-PL" smtClean="0"/>
              <a:pPr/>
              <a:t>2021-11-02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6CD861-DD2D-4F70-BDBC-39DB1AB085C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542723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Każdy</a:t>
            </a:r>
            <a:r>
              <a:rPr lang="pl-PL" baseline="0" dirty="0" smtClean="0"/>
              <a:t> uczeń otrzymuje jedną karteczkę samoprzylepną, zapisuje na niej własną definicję zainteresowania. Potem uczniowie przyklejają karteczki do tablicy. Na końcu nauczyciel odczytuje wszystkie propozycje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CD861-DD2D-4F70-BDBC-39DB1AB085CB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698353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Nauczyciel</a:t>
            </a:r>
            <a:r>
              <a:rPr lang="pl-PL" baseline="0" dirty="0" smtClean="0"/>
              <a:t> wyjaśnia zasady wypełniania i podliczania arkusza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CE992-08C6-4BE9-AA99-F2D3D1A9039C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136070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9435B-6BF6-496E-B081-9FE9B25939B8}" type="datetimeFigureOut">
              <a:rPr lang="pl-PL" smtClean="0"/>
              <a:pPr/>
              <a:t>2021-11-02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29B7-D009-4359-B10C-D35D27EB740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9435B-6BF6-496E-B081-9FE9B25939B8}" type="datetimeFigureOut">
              <a:rPr lang="pl-PL" smtClean="0"/>
              <a:pPr/>
              <a:t>2021-11-02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29B7-D009-4359-B10C-D35D27EB740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9435B-6BF6-496E-B081-9FE9B25939B8}" type="datetimeFigureOut">
              <a:rPr lang="pl-PL" smtClean="0"/>
              <a:pPr/>
              <a:t>2021-11-02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29B7-D009-4359-B10C-D35D27EB740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9435B-6BF6-496E-B081-9FE9B25939B8}" type="datetimeFigureOut">
              <a:rPr lang="pl-PL" smtClean="0"/>
              <a:pPr/>
              <a:t>2021-11-02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29B7-D009-4359-B10C-D35D27EB740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9435B-6BF6-496E-B081-9FE9B25939B8}" type="datetimeFigureOut">
              <a:rPr lang="pl-PL" smtClean="0"/>
              <a:pPr/>
              <a:t>2021-11-02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29B7-D009-4359-B10C-D35D27EB740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9435B-6BF6-496E-B081-9FE9B25939B8}" type="datetimeFigureOut">
              <a:rPr lang="pl-PL" smtClean="0"/>
              <a:pPr/>
              <a:t>2021-11-02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29B7-D009-4359-B10C-D35D27EB740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9435B-6BF6-496E-B081-9FE9B25939B8}" type="datetimeFigureOut">
              <a:rPr lang="pl-PL" smtClean="0"/>
              <a:pPr/>
              <a:t>2021-11-02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29B7-D009-4359-B10C-D35D27EB740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9435B-6BF6-496E-B081-9FE9B25939B8}" type="datetimeFigureOut">
              <a:rPr lang="pl-PL" smtClean="0"/>
              <a:pPr/>
              <a:t>2021-11-02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29B7-D009-4359-B10C-D35D27EB740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9435B-6BF6-496E-B081-9FE9B25939B8}" type="datetimeFigureOut">
              <a:rPr lang="pl-PL" smtClean="0"/>
              <a:pPr/>
              <a:t>2021-11-02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29B7-D009-4359-B10C-D35D27EB740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9435B-6BF6-496E-B081-9FE9B25939B8}" type="datetimeFigureOut">
              <a:rPr lang="pl-PL" smtClean="0"/>
              <a:pPr/>
              <a:t>2021-11-02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29B7-D009-4359-B10C-D35D27EB740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9435B-6BF6-496E-B081-9FE9B25939B8}" type="datetimeFigureOut">
              <a:rPr lang="pl-PL" smtClean="0"/>
              <a:pPr/>
              <a:t>2021-11-02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29B7-D009-4359-B10C-D35D27EB740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9435B-6BF6-496E-B081-9FE9B25939B8}" type="datetimeFigureOut">
              <a:rPr lang="pl-PL" smtClean="0"/>
              <a:pPr/>
              <a:t>2021-11-02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129B7-D009-4359-B10C-D35D27EB740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pl/url?sa=i&amp;rct=j&amp;q=&amp;esrc=s&amp;frm=1&amp;source=images&amp;cd=&amp;cad=rja&amp;docid=xIUJEb3AJIVV0M&amp;tbnid=qODJ2_09oM49yM:&amp;ved=0CAUQjRw&amp;url=http://www.baletowa.pl/&amp;ei=QUoyUpLhOoOgtAa_84HQCQ&amp;bvm=bv.52164340,d.bGE&amp;psig=AFQjCNFoWd7L-aYmnvhLebNTks6yTr-acw&amp;ust=1379113867999697" TargetMode="Externa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OaIkoHdCQQ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DORADZTWO ZAWODOWE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KLASY 7</a:t>
            </a:r>
          </a:p>
          <a:p>
            <a:endParaRPr lang="pl-PL" dirty="0"/>
          </a:p>
          <a:p>
            <a:pPr algn="r"/>
            <a:r>
              <a:rPr lang="pl-PL" sz="2000" dirty="0" smtClean="0"/>
              <a:t>Kasia Obuchowicz</a:t>
            </a:r>
            <a:endParaRPr lang="pl-PL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448932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Karta zainteresowań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100628"/>
            <a:ext cx="8712968" cy="4272588"/>
          </a:xfrm>
        </p:spPr>
        <p:txBody>
          <a:bodyPr numCol="2"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pl-PL" sz="1900" b="0" dirty="0" smtClean="0"/>
              <a:t>Sprawdź swoje zainteresowania wypełniając Kartę zainteresowań.</a:t>
            </a:r>
          </a:p>
          <a:p>
            <a:pPr>
              <a:buFont typeface="Arial" pitchFamily="34" charset="0"/>
              <a:buChar char="•"/>
            </a:pPr>
            <a:r>
              <a:rPr lang="pl-PL" sz="1900" b="0" dirty="0" smtClean="0"/>
              <a:t>Karta zainteresowań dotyczy czynności jakie/które lubisz i jakich/których nie lubisz wykonywać. </a:t>
            </a:r>
          </a:p>
          <a:p>
            <a:pPr>
              <a:buFont typeface="Arial" pitchFamily="34" charset="0"/>
              <a:buChar char="•"/>
            </a:pPr>
            <a:r>
              <a:rPr lang="pl-PL" sz="1900" b="0" dirty="0" smtClean="0"/>
              <a:t>Na każde pytanie należy odpowiedzieć znakami, które wpiszesz w odpowiednie kratki w arkuszu odpowiedzi. </a:t>
            </a:r>
          </a:p>
          <a:p>
            <a:pPr>
              <a:buFont typeface="Arial" pitchFamily="34" charset="0"/>
              <a:buChar char="•"/>
            </a:pPr>
            <a:r>
              <a:rPr lang="pl-PL" sz="1900" b="0" dirty="0" smtClean="0"/>
              <a:t>Jeżeli daną czynność bardzo lubisz, wpisz </a:t>
            </a:r>
            <a:br>
              <a:rPr lang="pl-PL" sz="1900" b="0" dirty="0" smtClean="0"/>
            </a:br>
            <a:r>
              <a:rPr lang="pl-PL" sz="1900" b="0" dirty="0" smtClean="0"/>
              <a:t>w odpowiednia kratkę 2. </a:t>
            </a:r>
          </a:p>
          <a:p>
            <a:pPr>
              <a:buFont typeface="Arial" pitchFamily="34" charset="0"/>
              <a:buChar char="•"/>
            </a:pPr>
            <a:r>
              <a:rPr lang="pl-PL" sz="1900" b="0" dirty="0" smtClean="0"/>
              <a:t>Jeśli tylko lubisz, wpisz 1. </a:t>
            </a:r>
          </a:p>
          <a:p>
            <a:pPr>
              <a:buFont typeface="Arial" pitchFamily="34" charset="0"/>
              <a:buChar char="•"/>
            </a:pPr>
            <a:r>
              <a:rPr lang="pl-PL" sz="1900" b="0" dirty="0" smtClean="0"/>
              <a:t>Gdy danej czynności nie lubisz wykonywać, wpisz w kratkę -1. </a:t>
            </a:r>
          </a:p>
          <a:p>
            <a:pPr marL="0" indent="0"/>
            <a:r>
              <a:rPr lang="pl-PL" sz="1900" b="0" dirty="0" smtClean="0"/>
              <a:t/>
            </a:r>
            <a:br>
              <a:rPr lang="pl-PL" sz="1900" b="0" dirty="0" smtClean="0"/>
            </a:br>
            <a:r>
              <a:rPr lang="pl-PL" sz="1900" b="0" dirty="0" smtClean="0"/>
              <a:t/>
            </a:r>
            <a:br>
              <a:rPr lang="pl-PL" sz="1900" b="0" dirty="0" smtClean="0"/>
            </a:br>
            <a:endParaRPr lang="pl-PL" sz="1900" b="0" dirty="0" smtClean="0"/>
          </a:p>
          <a:p>
            <a:pPr>
              <a:buFont typeface="Arial" pitchFamily="34" charset="0"/>
              <a:buChar char="•"/>
            </a:pPr>
            <a:r>
              <a:rPr lang="pl-PL" sz="1900" b="0" dirty="0" smtClean="0"/>
              <a:t>Gdy czynności bardzo nie lubisz wykonywać, wpisz -2.</a:t>
            </a:r>
          </a:p>
          <a:p>
            <a:pPr>
              <a:buFont typeface="Arial" pitchFamily="34" charset="0"/>
              <a:buChar char="•"/>
            </a:pPr>
            <a:r>
              <a:rPr lang="pl-PL" sz="1900" b="0" dirty="0" smtClean="0"/>
              <a:t>Jeżeli zaś danej czynności nie znasz lub nie wykonywałeś nigdy i trudno Ci na to pytanie odpowiedzieć, wpisz w kratkę 0.</a:t>
            </a:r>
          </a:p>
          <a:p>
            <a:pPr>
              <a:buFont typeface="Arial" pitchFamily="34" charset="0"/>
              <a:buChar char="•"/>
            </a:pPr>
            <a:r>
              <a:rPr lang="pl-PL" sz="1900" b="0" dirty="0" smtClean="0"/>
              <a:t>Odpowiadaj na  pytania szczerze, </a:t>
            </a:r>
            <a:br>
              <a:rPr lang="pl-PL" sz="1900" b="0" dirty="0" smtClean="0"/>
            </a:br>
            <a:r>
              <a:rPr lang="pl-PL" sz="1900" b="0" dirty="0" smtClean="0"/>
              <a:t>nie namyślając długo.</a:t>
            </a:r>
          </a:p>
          <a:p>
            <a:pPr>
              <a:buFont typeface="Arial" pitchFamily="34" charset="0"/>
              <a:buChar char="•"/>
            </a:pPr>
            <a:r>
              <a:rPr lang="pl-PL" sz="1900" dirty="0" smtClean="0"/>
              <a:t>2 </a:t>
            </a:r>
            <a:r>
              <a:rPr lang="pl-PL" sz="1900" b="0" dirty="0" smtClean="0"/>
              <a:t>bardzo lubię</a:t>
            </a:r>
          </a:p>
          <a:p>
            <a:pPr>
              <a:buFont typeface="Arial" pitchFamily="34" charset="0"/>
              <a:buChar char="•"/>
            </a:pPr>
            <a:r>
              <a:rPr lang="pl-PL" sz="1900" dirty="0" smtClean="0"/>
              <a:t>1 </a:t>
            </a:r>
            <a:r>
              <a:rPr lang="pl-PL" sz="1900" b="0" dirty="0" smtClean="0"/>
              <a:t>lubię</a:t>
            </a:r>
          </a:p>
          <a:p>
            <a:pPr>
              <a:buFont typeface="Arial" pitchFamily="34" charset="0"/>
              <a:buChar char="•"/>
            </a:pPr>
            <a:r>
              <a:rPr lang="pl-PL" sz="1900" dirty="0" smtClean="0"/>
              <a:t>0 </a:t>
            </a:r>
            <a:r>
              <a:rPr lang="pl-PL" sz="1900" b="0" dirty="0" smtClean="0"/>
              <a:t>nie wiem, nie znam</a:t>
            </a:r>
          </a:p>
          <a:p>
            <a:pPr>
              <a:buFont typeface="Arial" pitchFamily="34" charset="0"/>
              <a:buChar char="•"/>
            </a:pPr>
            <a:r>
              <a:rPr lang="pl-PL" sz="1900" dirty="0" smtClean="0"/>
              <a:t>-1 </a:t>
            </a:r>
            <a:r>
              <a:rPr lang="pl-PL" sz="1900" b="0" dirty="0" smtClean="0"/>
              <a:t>nie lubię</a:t>
            </a:r>
            <a:endParaRPr lang="pl-PL" sz="1900" dirty="0" smtClean="0"/>
          </a:p>
          <a:p>
            <a:pPr>
              <a:buFont typeface="Arial" pitchFamily="34" charset="0"/>
              <a:buChar char="•"/>
            </a:pPr>
            <a:r>
              <a:rPr lang="pl-PL" sz="1900" dirty="0" smtClean="0"/>
              <a:t>-2 </a:t>
            </a:r>
            <a:r>
              <a:rPr lang="pl-PL" sz="1900" b="0" dirty="0" smtClean="0"/>
              <a:t>bardzo nie lubię</a:t>
            </a:r>
          </a:p>
          <a:p>
            <a:pPr>
              <a:buFont typeface="Arial" pitchFamily="34" charset="0"/>
              <a:buChar char="•"/>
            </a:pPr>
            <a:endParaRPr lang="pl-PL" sz="1900" dirty="0" smtClean="0"/>
          </a:p>
          <a:p>
            <a:pPr>
              <a:buFont typeface="Arial" pitchFamily="34" charset="0"/>
              <a:buChar char="•"/>
            </a:pPr>
            <a:endParaRPr lang="pl-PL" b="0" dirty="0" smtClean="0"/>
          </a:p>
          <a:p>
            <a:pPr marL="0" indent="0"/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539552" y="5733256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i="1" dirty="0"/>
              <a:t>Źródło: Karta zainteresowań J. Woronieckiej, [w:} Krawczyk L. Kulpa A, </a:t>
            </a:r>
            <a:r>
              <a:rPr lang="pl-PL" i="1" dirty="0" err="1"/>
              <a:t>Maicka</a:t>
            </a:r>
            <a:r>
              <a:rPr lang="pl-PL" i="1" dirty="0"/>
              <a:t> M., Orientacja zawodowa 1999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55955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Arkusz odpowiedzi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/>
          </p:cNvPicPr>
          <p:nvPr>
            <p:ph idx="1"/>
          </p:nvPr>
        </p:nvPicPr>
        <p:blipFill rotWithShape="1">
          <a:blip r:embed="rId3" cstate="print"/>
          <a:stretch/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6074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Czy lubisz ?</a:t>
            </a:r>
            <a:endParaRPr lang="pl-PL" dirty="0"/>
          </a:p>
        </p:txBody>
      </p:sp>
      <p:sp>
        <p:nvSpPr>
          <p:cNvPr id="2" name="Symbol zastępczy zawartości 1"/>
          <p:cNvSpPr>
            <a:spLocks noGrp="1"/>
          </p:cNvSpPr>
          <p:nvPr>
            <p:ph sz="half" idx="1"/>
          </p:nvPr>
        </p:nvSpPr>
        <p:spPr>
          <a:xfrm>
            <a:off x="395536" y="1097280"/>
            <a:ext cx="3627824" cy="3987904"/>
          </a:xfrm>
        </p:spPr>
        <p:txBody>
          <a:bodyPr>
            <a:normAutofit fontScale="85000" lnSpcReduction="20000"/>
          </a:bodyPr>
          <a:lstStyle/>
          <a:p>
            <a:r>
              <a:rPr lang="pl-PL" dirty="0"/>
              <a:t>1. Uczyć się języka polskiego.</a:t>
            </a:r>
          </a:p>
          <a:p>
            <a:r>
              <a:rPr lang="pl-PL" dirty="0"/>
              <a:t>2. Wykonywać działania matematyczne.</a:t>
            </a:r>
          </a:p>
          <a:p>
            <a:r>
              <a:rPr lang="pl-PL" dirty="0"/>
              <a:t>3. Poznawać życie roślin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zwierząt.</a:t>
            </a:r>
          </a:p>
          <a:p>
            <a:r>
              <a:rPr lang="pl-PL" dirty="0"/>
              <a:t>4. Czytać czasopisma i książki o tematyce technicznej.</a:t>
            </a:r>
          </a:p>
          <a:p>
            <a:r>
              <a:rPr lang="pl-PL" dirty="0"/>
              <a:t>5. Poznawać pracę pielęgniarki, higienistki, itp.</a:t>
            </a:r>
          </a:p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832424" cy="4059912"/>
          </a:xfrm>
        </p:spPr>
        <p:txBody>
          <a:bodyPr>
            <a:normAutofit fontScale="85000" lnSpcReduction="20000"/>
          </a:bodyPr>
          <a:lstStyle/>
          <a:p>
            <a:r>
              <a:rPr lang="pl-PL" dirty="0"/>
              <a:t>6. Dbać o porządek w domu, klasie, w szkole.</a:t>
            </a:r>
          </a:p>
          <a:p>
            <a:r>
              <a:rPr lang="pl-PL" dirty="0"/>
              <a:t>7. Chodzić na koncerty do filharmonii.</a:t>
            </a:r>
          </a:p>
          <a:p>
            <a:r>
              <a:rPr lang="pl-PL" dirty="0"/>
              <a:t>8. Należeć do szkolnego klubu sportowego.</a:t>
            </a:r>
          </a:p>
          <a:p>
            <a:r>
              <a:rPr lang="pl-PL" dirty="0"/>
              <a:t>9. Wyrażać na piśmie swoje spostrzeżenia i myśli (pisanie wierszy, krótkich opowiadań, pamiętnika).</a:t>
            </a:r>
          </a:p>
          <a:p>
            <a:r>
              <a:rPr lang="pl-PL" dirty="0"/>
              <a:t>10. Uczyć się matematyki.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61283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Czy lubisz ?</a:t>
            </a:r>
            <a:endParaRPr lang="pl-PL" dirty="0"/>
          </a:p>
        </p:txBody>
      </p:sp>
      <p:sp>
        <p:nvSpPr>
          <p:cNvPr id="2" name="Symbol zastępczy zawartości 1"/>
          <p:cNvSpPr>
            <a:spLocks noGrp="1"/>
          </p:cNvSpPr>
          <p:nvPr>
            <p:ph sz="half" idx="1"/>
          </p:nvPr>
        </p:nvSpPr>
        <p:spPr>
          <a:xfrm>
            <a:off x="323528" y="1097280"/>
            <a:ext cx="4320480" cy="4275936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pl-PL" sz="2200" dirty="0" smtClean="0"/>
              <a:t>11. Uczyć się biologii, botaniki i zoologii.</a:t>
            </a:r>
          </a:p>
          <a:p>
            <a:pPr>
              <a:lnSpc>
                <a:spcPct val="90000"/>
              </a:lnSpc>
            </a:pPr>
            <a:r>
              <a:rPr lang="pl-PL" sz="2200" dirty="0" smtClean="0"/>
              <a:t>12. Zwiedzać wystawy techniczne albo słuchać audycji o nowościach technicznych.</a:t>
            </a:r>
          </a:p>
          <a:p>
            <a:pPr>
              <a:lnSpc>
                <a:spcPct val="90000"/>
              </a:lnSpc>
            </a:pPr>
            <a:r>
              <a:rPr lang="pl-PL" sz="2200" dirty="0" smtClean="0"/>
              <a:t>13. Czytać o tym, jak ludzie nauczyli się walczyć </a:t>
            </a:r>
            <a:br>
              <a:rPr lang="pl-PL" sz="2200" dirty="0" smtClean="0"/>
            </a:br>
            <a:r>
              <a:rPr lang="pl-PL" sz="2200" dirty="0" smtClean="0"/>
              <a:t>z chorobami.</a:t>
            </a:r>
          </a:p>
          <a:p>
            <a:pPr>
              <a:lnSpc>
                <a:spcPct val="90000"/>
              </a:lnSpc>
            </a:pPr>
            <a:r>
              <a:rPr lang="pl-PL" sz="2200" dirty="0" smtClean="0"/>
              <a:t>14. Pomagać w gospodarstwie domowym.</a:t>
            </a:r>
          </a:p>
          <a:p>
            <a:pPr>
              <a:lnSpc>
                <a:spcPct val="90000"/>
              </a:lnSpc>
            </a:pPr>
            <a:r>
              <a:rPr lang="pl-PL" sz="2200" dirty="0" smtClean="0"/>
              <a:t>15. Tańczyć.</a:t>
            </a:r>
            <a:endParaRPr lang="pl-PL" sz="2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976440" cy="3987904"/>
          </a:xfrm>
        </p:spPr>
        <p:txBody>
          <a:bodyPr>
            <a:normAutofit lnSpcReduction="10000"/>
          </a:bodyPr>
          <a:lstStyle/>
          <a:p>
            <a:r>
              <a:rPr lang="pl-PL" sz="2400" dirty="0"/>
              <a:t>16. Brać udział w zawodach sportowych.</a:t>
            </a:r>
          </a:p>
          <a:p>
            <a:r>
              <a:rPr lang="pl-PL" sz="2400" dirty="0"/>
              <a:t>17. Uczyć się języka obcego, próbować posługiwać się nim w rozmowie.</a:t>
            </a:r>
          </a:p>
          <a:p>
            <a:r>
              <a:rPr lang="pl-PL" sz="2400" dirty="0"/>
              <a:t>18. </a:t>
            </a:r>
            <a:r>
              <a:rPr lang="pl-PL" sz="2400" dirty="0" smtClean="0"/>
              <a:t>Rozwiązywać </a:t>
            </a:r>
            <a:r>
              <a:rPr lang="pl-PL" sz="2400" dirty="0" err="1" smtClean="0"/>
              <a:t>sudoku</a:t>
            </a:r>
            <a:r>
              <a:rPr lang="pl-PL" sz="2400" dirty="0" smtClean="0"/>
              <a:t>.</a:t>
            </a:r>
            <a:endParaRPr lang="pl-PL" sz="2400" dirty="0"/>
          </a:p>
          <a:p>
            <a:r>
              <a:rPr lang="pl-PL" sz="2400" dirty="0"/>
              <a:t>19. Prace doświadczalne </a:t>
            </a:r>
            <a:br>
              <a:rPr lang="pl-PL" sz="2400" dirty="0"/>
            </a:br>
            <a:r>
              <a:rPr lang="pl-PL" sz="2400" dirty="0"/>
              <a:t>z biologii.</a:t>
            </a:r>
          </a:p>
          <a:p>
            <a:r>
              <a:rPr lang="pl-PL" sz="2400" dirty="0"/>
              <a:t>20. Zajęcia praktyczno-techniczne.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01552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Czy lubisz ?</a:t>
            </a:r>
            <a:endParaRPr lang="pl-PL" dirty="0"/>
          </a:p>
        </p:txBody>
      </p:sp>
      <p:sp>
        <p:nvSpPr>
          <p:cNvPr id="2" name="Symbol zastępczy zawartości 1"/>
          <p:cNvSpPr>
            <a:spLocks noGrp="1"/>
          </p:cNvSpPr>
          <p:nvPr>
            <p:ph sz="half" idx="1"/>
          </p:nvPr>
        </p:nvSpPr>
        <p:spPr>
          <a:xfrm>
            <a:off x="395536" y="1097280"/>
            <a:ext cx="4032448" cy="4203928"/>
          </a:xfrm>
        </p:spPr>
        <p:txBody>
          <a:bodyPr>
            <a:normAutofit fontScale="92500"/>
          </a:bodyPr>
          <a:lstStyle/>
          <a:p>
            <a:r>
              <a:rPr lang="pl-PL" sz="2400" dirty="0"/>
              <a:t>21. Opiekować się chorymi, doglądać prawidłowego przyjmowania przez nich leków.</a:t>
            </a:r>
          </a:p>
          <a:p>
            <a:r>
              <a:rPr lang="pl-PL" sz="2400" dirty="0"/>
              <a:t>22. Szyć </a:t>
            </a:r>
            <a:r>
              <a:rPr lang="pl-PL" sz="2400" dirty="0" smtClean="0"/>
              <a:t>lub </a:t>
            </a:r>
            <a:r>
              <a:rPr lang="pl-PL" sz="2400" dirty="0"/>
              <a:t>wyszywać.</a:t>
            </a:r>
          </a:p>
          <a:p>
            <a:r>
              <a:rPr lang="pl-PL" sz="2400" dirty="0"/>
              <a:t>23. Śpiewać w chórze, zespole muzycznym.</a:t>
            </a:r>
          </a:p>
          <a:p>
            <a:r>
              <a:rPr lang="pl-PL" sz="2400" dirty="0"/>
              <a:t>24. Chodzić na górskie wycieczki.</a:t>
            </a:r>
          </a:p>
          <a:p>
            <a:r>
              <a:rPr lang="pl-PL" sz="2400" dirty="0"/>
              <a:t>25. Bywać w teatrze, muzeum, na wystawie sztuki.</a:t>
            </a:r>
          </a:p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4120456" cy="4131920"/>
          </a:xfrm>
        </p:spPr>
        <p:txBody>
          <a:bodyPr>
            <a:normAutofit fontScale="92500"/>
          </a:bodyPr>
          <a:lstStyle/>
          <a:p>
            <a:r>
              <a:rPr lang="pl-PL" sz="2400" dirty="0"/>
              <a:t>26. Zajęcia w kółku matematycznym.</a:t>
            </a:r>
          </a:p>
          <a:p>
            <a:r>
              <a:rPr lang="pl-PL" sz="2400" dirty="0"/>
              <a:t>27. Pracować </a:t>
            </a:r>
            <a:r>
              <a:rPr lang="pl-PL" sz="2400" dirty="0" smtClean="0"/>
              <a:t>w </a:t>
            </a:r>
            <a:r>
              <a:rPr lang="pl-PL" sz="2400" dirty="0"/>
              <a:t>ogrodzie. </a:t>
            </a:r>
          </a:p>
          <a:p>
            <a:r>
              <a:rPr lang="pl-PL" sz="2400" dirty="0"/>
              <a:t>28. Wykonywać prace budowlane, zwiedzać place </a:t>
            </a:r>
            <a:r>
              <a:rPr lang="pl-PL" sz="2400" dirty="0" smtClean="0"/>
              <a:t>budowy.</a:t>
            </a:r>
            <a:endParaRPr lang="pl-PL" sz="2400" dirty="0"/>
          </a:p>
          <a:p>
            <a:r>
              <a:rPr lang="pl-PL" sz="2400" dirty="0"/>
              <a:t>29. Opiekować się dziećmi.</a:t>
            </a:r>
          </a:p>
          <a:p>
            <a:r>
              <a:rPr lang="pl-PL" sz="2400" dirty="0"/>
              <a:t>30. </a:t>
            </a:r>
            <a:r>
              <a:rPr lang="pl-PL" sz="2400" dirty="0" smtClean="0"/>
              <a:t>Robić zakupy.</a:t>
            </a:r>
            <a:endParaRPr lang="pl-PL" sz="2400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46434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Czy lubisz ?</a:t>
            </a:r>
            <a:endParaRPr lang="pl-PL" dirty="0"/>
          </a:p>
        </p:txBody>
      </p:sp>
      <p:sp>
        <p:nvSpPr>
          <p:cNvPr id="2" name="Symbol zastępczy zawartości 1"/>
          <p:cNvSpPr>
            <a:spLocks noGrp="1"/>
          </p:cNvSpPr>
          <p:nvPr>
            <p:ph sz="half" idx="1"/>
          </p:nvPr>
        </p:nvSpPr>
        <p:spPr>
          <a:xfrm>
            <a:off x="179512" y="1097280"/>
            <a:ext cx="4464496" cy="4635976"/>
          </a:xfrm>
        </p:spPr>
        <p:txBody>
          <a:bodyPr>
            <a:normAutofit/>
          </a:bodyPr>
          <a:lstStyle/>
          <a:p>
            <a:r>
              <a:rPr lang="pl-PL" sz="2200" dirty="0"/>
              <a:t>31. Oglądać przedstawienia baletowe.</a:t>
            </a:r>
          </a:p>
          <a:p>
            <a:r>
              <a:rPr lang="pl-PL" sz="2200" dirty="0"/>
              <a:t>32. Jeździć na rowerze.</a:t>
            </a:r>
          </a:p>
          <a:p>
            <a:r>
              <a:rPr lang="pl-PL" sz="2200" dirty="0"/>
              <a:t>33. Zajęcia w kółku polonistycznym.</a:t>
            </a:r>
          </a:p>
          <a:p>
            <a:r>
              <a:rPr lang="pl-PL" sz="2200" dirty="0"/>
              <a:t>34. Samodzielnie rozwiązywać </a:t>
            </a: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 smtClean="0"/>
              <a:t>w </a:t>
            </a:r>
            <a:r>
              <a:rPr lang="pl-PL" sz="2200" dirty="0"/>
              <a:t>domu dodatkowe zadania </a:t>
            </a: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 smtClean="0"/>
              <a:t>i </a:t>
            </a:r>
            <a:r>
              <a:rPr lang="pl-PL" sz="2200" dirty="0"/>
              <a:t>przykłady z matematyki.</a:t>
            </a:r>
          </a:p>
          <a:p>
            <a:r>
              <a:rPr lang="pl-PL" sz="2200" dirty="0"/>
              <a:t>35. Przeprowadzać doświadczenia z roślinami</a:t>
            </a:r>
            <a:r>
              <a:rPr lang="pl-PL" sz="2200" dirty="0" smtClean="0"/>
              <a:t>.</a:t>
            </a:r>
            <a:endParaRPr lang="pl-PL" sz="2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4192464" cy="4491960"/>
          </a:xfrm>
        </p:spPr>
        <p:txBody>
          <a:bodyPr>
            <a:normAutofit/>
          </a:bodyPr>
          <a:lstStyle/>
          <a:p>
            <a:r>
              <a:rPr lang="pl-PL" sz="2200" dirty="0"/>
              <a:t>36. Montować i naprawiać różne maszyny, przyrządy </a:t>
            </a: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 smtClean="0"/>
              <a:t>i </a:t>
            </a:r>
            <a:r>
              <a:rPr lang="pl-PL" sz="2200" dirty="0"/>
              <a:t>mechanizmy, </a:t>
            </a:r>
            <a:r>
              <a:rPr lang="pl-PL" sz="2200" dirty="0" smtClean="0"/>
              <a:t>np.. </a:t>
            </a:r>
            <a:r>
              <a:rPr lang="pl-PL" sz="2200" dirty="0"/>
              <a:t>rower, maszynę do szycia, itp.</a:t>
            </a:r>
          </a:p>
          <a:p>
            <a:r>
              <a:rPr lang="pl-PL" sz="2200" dirty="0"/>
              <a:t>37. Poznawać budowę organizmu człowieka.</a:t>
            </a:r>
          </a:p>
          <a:p>
            <a:r>
              <a:rPr lang="pl-PL" sz="2200" dirty="0"/>
              <a:t>38. Przekonywać o czymś innych ludzi.</a:t>
            </a:r>
          </a:p>
          <a:p>
            <a:r>
              <a:rPr lang="pl-PL" sz="2200" dirty="0"/>
              <a:t>39. Projektować wystrój swojego </a:t>
            </a:r>
            <a:r>
              <a:rPr lang="pl-PL" sz="2200" dirty="0" smtClean="0"/>
              <a:t>pokoju.</a:t>
            </a:r>
            <a:endParaRPr lang="pl-PL" sz="2200" dirty="0"/>
          </a:p>
          <a:p>
            <a:r>
              <a:rPr lang="pl-PL" sz="2200" dirty="0"/>
              <a:t>40. Brać udział w sportowych grach zespołowych.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71320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Czy lubisz ?</a:t>
            </a:r>
            <a:endParaRPr lang="pl-PL" dirty="0"/>
          </a:p>
        </p:txBody>
      </p:sp>
      <p:sp>
        <p:nvSpPr>
          <p:cNvPr id="2" name="Symbol zastępczy zawartości 1"/>
          <p:cNvSpPr>
            <a:spLocks noGrp="1"/>
          </p:cNvSpPr>
          <p:nvPr>
            <p:ph sz="half" idx="1"/>
          </p:nvPr>
        </p:nvSpPr>
        <p:spPr>
          <a:xfrm>
            <a:off x="251520" y="1097280"/>
            <a:ext cx="4104456" cy="4347944"/>
          </a:xfrm>
        </p:spPr>
        <p:txBody>
          <a:bodyPr>
            <a:normAutofit fontScale="85000" lnSpcReduction="20000"/>
          </a:bodyPr>
          <a:lstStyle/>
          <a:p>
            <a:r>
              <a:rPr lang="pl-PL" dirty="0"/>
              <a:t>41. </a:t>
            </a:r>
            <a:r>
              <a:rPr lang="pl-PL" dirty="0" smtClean="0"/>
              <a:t>Rozmawiać z </a:t>
            </a:r>
            <a:r>
              <a:rPr lang="pl-PL" dirty="0"/>
              <a:t>kolegami </a:t>
            </a:r>
            <a:r>
              <a:rPr lang="pl-PL" dirty="0" smtClean="0"/>
              <a:t>o przeczytanych książkach.</a:t>
            </a:r>
            <a:endParaRPr lang="pl-PL" dirty="0"/>
          </a:p>
          <a:p>
            <a:r>
              <a:rPr lang="pl-PL" dirty="0"/>
              <a:t>42. Brać udział w olimpiadach matematycznych.</a:t>
            </a:r>
          </a:p>
          <a:p>
            <a:r>
              <a:rPr lang="pl-PL" dirty="0"/>
              <a:t>43. Zajęcia w kółku biologicznym.</a:t>
            </a:r>
          </a:p>
          <a:p>
            <a:r>
              <a:rPr lang="pl-PL" dirty="0"/>
              <a:t>44. Sporządzać modele samolotów, szybowców, okrętów.</a:t>
            </a:r>
          </a:p>
          <a:p>
            <a:r>
              <a:rPr lang="pl-PL" dirty="0"/>
              <a:t>45. Poznawać przyczyny powstawania różnych chorób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4499992" y="1097280"/>
            <a:ext cx="4392488" cy="4491960"/>
          </a:xfrm>
        </p:spPr>
        <p:txBody>
          <a:bodyPr>
            <a:normAutofit fontScale="85000" lnSpcReduction="20000"/>
          </a:bodyPr>
          <a:lstStyle/>
          <a:p>
            <a:r>
              <a:rPr lang="pl-PL" dirty="0"/>
              <a:t>46. Zapoznawać się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przebywać z </a:t>
            </a:r>
            <a:r>
              <a:rPr lang="pl-PL" dirty="0"/>
              <a:t>różnymi ludźmi.</a:t>
            </a:r>
          </a:p>
          <a:p>
            <a:r>
              <a:rPr lang="pl-PL" dirty="0"/>
              <a:t>47. Grać na jakimś instrumencie.</a:t>
            </a:r>
          </a:p>
          <a:p>
            <a:r>
              <a:rPr lang="pl-PL" dirty="0"/>
              <a:t>48. Jeździć na nartach.</a:t>
            </a:r>
          </a:p>
          <a:p>
            <a:r>
              <a:rPr lang="pl-PL" dirty="0"/>
              <a:t>49. Czytać literaturę piękną.</a:t>
            </a:r>
          </a:p>
          <a:p>
            <a:r>
              <a:rPr lang="pl-PL" dirty="0"/>
              <a:t>50. Odkrywać, gdzie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/>
              <a:t>otaczającym nas świecie ma </a:t>
            </a:r>
            <a:r>
              <a:rPr lang="pl-PL" dirty="0" smtClean="0"/>
              <a:t>praktyczne zastosowanie </a:t>
            </a:r>
            <a:r>
              <a:rPr lang="pl-PL" dirty="0"/>
              <a:t>matematyka.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81081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Czy lubisz ?</a:t>
            </a:r>
            <a:endParaRPr lang="pl-PL" dirty="0"/>
          </a:p>
        </p:txBody>
      </p:sp>
      <p:sp>
        <p:nvSpPr>
          <p:cNvPr id="2" name="Symbol zastępczy zawartości 1"/>
          <p:cNvSpPr>
            <a:spLocks noGrp="1"/>
          </p:cNvSpPr>
          <p:nvPr>
            <p:ph sz="half" idx="1"/>
          </p:nvPr>
        </p:nvSpPr>
        <p:spPr>
          <a:xfrm>
            <a:off x="251520" y="1097280"/>
            <a:ext cx="4032448" cy="4275936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51. Obserwować naturę.</a:t>
            </a:r>
          </a:p>
          <a:p>
            <a:r>
              <a:rPr lang="pl-PL" dirty="0"/>
              <a:t>52. Wykonywać prace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z </a:t>
            </a:r>
            <a:r>
              <a:rPr lang="pl-PL" dirty="0"/>
              <a:t>mechaniki.</a:t>
            </a:r>
          </a:p>
          <a:p>
            <a:r>
              <a:rPr lang="pl-PL" dirty="0"/>
              <a:t>53. Czytać i opowiadać dzieciom bajki, bawić się z nimi.</a:t>
            </a:r>
          </a:p>
          <a:p>
            <a:r>
              <a:rPr lang="pl-PL" dirty="0"/>
              <a:t>54. Przygotowywać posiłki.</a:t>
            </a:r>
          </a:p>
          <a:p>
            <a:r>
              <a:rPr lang="pl-PL" dirty="0"/>
              <a:t>55. Należeć do zespołu tanecznego.</a:t>
            </a:r>
          </a:p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976440" cy="4131920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56. Grać w tenisa.</a:t>
            </a:r>
          </a:p>
          <a:p>
            <a:r>
              <a:rPr lang="pl-PL" dirty="0"/>
              <a:t>57. Czytać artykuły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z </a:t>
            </a:r>
            <a:r>
              <a:rPr lang="pl-PL" dirty="0"/>
              <a:t>dziedziny krytyki literackiej.</a:t>
            </a:r>
          </a:p>
          <a:p>
            <a:r>
              <a:rPr lang="pl-PL" dirty="0"/>
              <a:t>58. Uczyć się fizyki.</a:t>
            </a:r>
          </a:p>
          <a:p>
            <a:r>
              <a:rPr lang="pl-PL" dirty="0"/>
              <a:t>59. Czytać o odkryciach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z </a:t>
            </a:r>
            <a:r>
              <a:rPr lang="pl-PL" dirty="0"/>
              <a:t>dziedziny chemii.</a:t>
            </a:r>
          </a:p>
          <a:p>
            <a:r>
              <a:rPr lang="pl-PL" dirty="0"/>
              <a:t>60. Wykonywać rysunki techniczne.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15933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Czy lubisz ?</a:t>
            </a:r>
            <a:endParaRPr lang="pl-PL" dirty="0"/>
          </a:p>
        </p:txBody>
      </p:sp>
      <p:sp>
        <p:nvSpPr>
          <p:cNvPr id="2" name="Symbol zastępczy zawartości 1"/>
          <p:cNvSpPr>
            <a:spLocks noGrp="1"/>
          </p:cNvSpPr>
          <p:nvPr>
            <p:ph sz="half" idx="1"/>
          </p:nvPr>
        </p:nvSpPr>
        <p:spPr>
          <a:xfrm>
            <a:off x="251520" y="1097280"/>
            <a:ext cx="4032448" cy="4275936"/>
          </a:xfrm>
        </p:spPr>
        <p:txBody>
          <a:bodyPr>
            <a:normAutofit fontScale="85000" lnSpcReduction="10000"/>
          </a:bodyPr>
          <a:lstStyle/>
          <a:p>
            <a:r>
              <a:rPr lang="pl-PL" dirty="0"/>
              <a:t>61. Uczyć się biologii.</a:t>
            </a:r>
          </a:p>
          <a:p>
            <a:r>
              <a:rPr lang="pl-PL" dirty="0"/>
              <a:t>62. Być odpowiedzialnym za wyżywienie kolegów na obozach wędrownych i wycieczkach.</a:t>
            </a:r>
          </a:p>
          <a:p>
            <a:r>
              <a:rPr lang="pl-PL" dirty="0"/>
              <a:t>63. Projektować stroje.</a:t>
            </a:r>
          </a:p>
          <a:p>
            <a:r>
              <a:rPr lang="pl-PL" dirty="0"/>
              <a:t>64. Pływać.</a:t>
            </a:r>
          </a:p>
          <a:p>
            <a:r>
              <a:rPr lang="pl-PL" dirty="0"/>
              <a:t>65. Uczyć się historii.</a:t>
            </a:r>
          </a:p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976440" cy="4131920"/>
          </a:xfrm>
        </p:spPr>
        <p:txBody>
          <a:bodyPr>
            <a:normAutofit fontScale="85000" lnSpcReduction="10000"/>
          </a:bodyPr>
          <a:lstStyle/>
          <a:p>
            <a:r>
              <a:rPr lang="pl-PL" dirty="0"/>
              <a:t>66. Przeprowadzać doświadczenia z fizyki.</a:t>
            </a:r>
          </a:p>
          <a:p>
            <a:r>
              <a:rPr lang="pl-PL" dirty="0"/>
              <a:t>67. Rozwiązywać zadania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z </a:t>
            </a:r>
            <a:r>
              <a:rPr lang="pl-PL" dirty="0"/>
              <a:t>chemii.</a:t>
            </a:r>
          </a:p>
          <a:p>
            <a:r>
              <a:rPr lang="pl-PL" dirty="0"/>
              <a:t>68. Obserwować pracę różnych maszyn, zwiedzać zakłady pracy, warsztaty.</a:t>
            </a:r>
          </a:p>
          <a:p>
            <a:r>
              <a:rPr lang="pl-PL" dirty="0"/>
              <a:t>69. Poznawać pracę lekarza.</a:t>
            </a:r>
          </a:p>
          <a:p>
            <a:r>
              <a:rPr lang="pl-PL" dirty="0"/>
              <a:t>70. Prać i prasować odzież.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403617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Czy lubisz ?</a:t>
            </a:r>
            <a:endParaRPr lang="pl-PL" dirty="0"/>
          </a:p>
        </p:txBody>
      </p:sp>
      <p:sp>
        <p:nvSpPr>
          <p:cNvPr id="2" name="Symbol zastępczy zawartości 1"/>
          <p:cNvSpPr>
            <a:spLocks noGrp="1"/>
          </p:cNvSpPr>
          <p:nvPr>
            <p:ph sz="half" idx="1"/>
          </p:nvPr>
        </p:nvSpPr>
        <p:spPr>
          <a:xfrm>
            <a:off x="251520" y="1097280"/>
            <a:ext cx="4176464" cy="4563968"/>
          </a:xfrm>
        </p:spPr>
        <p:txBody>
          <a:bodyPr>
            <a:normAutofit fontScale="85000" lnSpcReduction="20000"/>
          </a:bodyPr>
          <a:lstStyle/>
          <a:p>
            <a:r>
              <a:rPr lang="pl-PL" dirty="0"/>
              <a:t>71. Brać udział w zajęciach kółka plastycznego.</a:t>
            </a:r>
          </a:p>
          <a:p>
            <a:r>
              <a:rPr lang="pl-PL" dirty="0"/>
              <a:t>72. Kibicować ulubionym drużynom sportowym.</a:t>
            </a:r>
          </a:p>
          <a:p>
            <a:r>
              <a:rPr lang="pl-PL" dirty="0"/>
              <a:t>73. </a:t>
            </a:r>
            <a:r>
              <a:rPr lang="pl-PL" dirty="0" smtClean="0"/>
              <a:t>Rozmawiać o bieżących wydarzeniach politycznych </a:t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/>
              <a:t>kraju i za granicą.</a:t>
            </a:r>
          </a:p>
          <a:p>
            <a:r>
              <a:rPr lang="pl-PL" dirty="0"/>
              <a:t>74. Czytać literaturę popularnonaukową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z </a:t>
            </a:r>
            <a:r>
              <a:rPr lang="pl-PL" dirty="0"/>
              <a:t>zakresu odkryć fizycznych.</a:t>
            </a:r>
          </a:p>
          <a:p>
            <a:r>
              <a:rPr lang="pl-PL" dirty="0"/>
              <a:t>75. Przeprowadzać doświadczenia z chemii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4192464" cy="4419952"/>
          </a:xfrm>
        </p:spPr>
        <p:txBody>
          <a:bodyPr>
            <a:normAutofit fontScale="85000" lnSpcReduction="20000"/>
          </a:bodyPr>
          <a:lstStyle/>
          <a:p>
            <a:r>
              <a:rPr lang="pl-PL" dirty="0"/>
              <a:t>76. Poznawać budowę urządzeń radiotechnicznych.</a:t>
            </a:r>
          </a:p>
          <a:p>
            <a:r>
              <a:rPr lang="pl-PL" dirty="0"/>
              <a:t>77. Wyjaśniać kolegom, jak wykonać zadanie szkolne, jeśli nie mogą go sami rozwiązać.</a:t>
            </a:r>
          </a:p>
          <a:p>
            <a:r>
              <a:rPr lang="pl-PL" dirty="0"/>
              <a:t>78. Wyświadczać różne usługi dorosłym.</a:t>
            </a:r>
          </a:p>
          <a:p>
            <a:r>
              <a:rPr lang="pl-PL" dirty="0"/>
              <a:t>79. Słuchać muzyki, kolekcjonować płyty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z </a:t>
            </a:r>
            <a:r>
              <a:rPr lang="pl-PL" dirty="0"/>
              <a:t>ulubionymi nagraniami.</a:t>
            </a:r>
          </a:p>
          <a:p>
            <a:r>
              <a:rPr lang="pl-PL" dirty="0"/>
              <a:t>80. Oglądać w telewizji zawody sportowe.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74187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ZAINTERESOWANIA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268760"/>
            <a:ext cx="8229600" cy="2952328"/>
          </a:xfrm>
        </p:spPr>
        <p:txBody>
          <a:bodyPr>
            <a:normAutofit/>
          </a:bodyPr>
          <a:lstStyle/>
          <a:p>
            <a:r>
              <a:rPr lang="pl-PL" sz="1800" dirty="0" smtClean="0"/>
              <a:t>Zainteresowanie, co to jest?</a:t>
            </a:r>
            <a:br>
              <a:rPr lang="pl-PL" sz="1800" dirty="0" smtClean="0"/>
            </a:br>
            <a:endParaRPr lang="pl-PL" sz="1800" dirty="0" smtClean="0"/>
          </a:p>
          <a:p>
            <a:endParaRPr lang="pl-PL" sz="1800" dirty="0" smtClean="0"/>
          </a:p>
          <a:p>
            <a:pPr>
              <a:buNone/>
            </a:pPr>
            <a:endParaRPr lang="pl-PL" sz="1800" dirty="0"/>
          </a:p>
          <a:p>
            <a:endParaRPr lang="pl-PL" sz="1800" dirty="0" smtClean="0"/>
          </a:p>
          <a:p>
            <a:endParaRPr lang="pl-PL" sz="1800" dirty="0"/>
          </a:p>
          <a:p>
            <a:endParaRPr lang="pl-PL" sz="1800" dirty="0" smtClean="0"/>
          </a:p>
          <a:p>
            <a:pPr>
              <a:buNone/>
            </a:pPr>
            <a:endParaRPr lang="pl-PL" dirty="0"/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4" name="Obraz 3" descr="ZAINTERESOWAN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3768" y="1268760"/>
            <a:ext cx="4110600" cy="3096344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467545" y="4437112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/>
              <a:t>To nastawienia poznawcze oraz emocjonalne, które dynamizują oraz ukierunkowują działania jednostki, pobudzają do wzmożonych wysiłków na rzecz poznawanego obiektu, zjawiska czy określonej dziedziny. Sprzyjają nabywaniu wiedzy oraz kształtowaniu się pewnych umiejętności- </a:t>
            </a:r>
            <a:r>
              <a:rPr lang="pl-PL" dirty="0" err="1" smtClean="0"/>
              <a:t>człowie</a:t>
            </a:r>
            <a:r>
              <a:rPr lang="pl-PL" dirty="0" smtClean="0"/>
              <a:t> łatwiej </a:t>
            </a:r>
            <a:r>
              <a:rPr lang="pl-PL" dirty="0" err="1" smtClean="0"/>
              <a:t>postrzeba</a:t>
            </a:r>
            <a:r>
              <a:rPr lang="pl-PL" dirty="0" smtClean="0"/>
              <a:t>, zapamiętuje i uczy się treści, które są dla niego interesujące, częściej myśli na tematy z nimi związane, chętniej też podejmuje w tym obszarze określone działania.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64767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Czy lubisz ?</a:t>
            </a:r>
            <a:endParaRPr lang="pl-PL" dirty="0"/>
          </a:p>
        </p:txBody>
      </p:sp>
      <p:sp>
        <p:nvSpPr>
          <p:cNvPr id="2" name="Symbol zastępczy zawartości 1"/>
          <p:cNvSpPr>
            <a:spLocks noGrp="1"/>
          </p:cNvSpPr>
          <p:nvPr>
            <p:ph sz="half" idx="1"/>
          </p:nvPr>
        </p:nvSpPr>
        <p:spPr>
          <a:xfrm>
            <a:off x="251520" y="1097280"/>
            <a:ext cx="4032448" cy="4275936"/>
          </a:xfrm>
        </p:spPr>
        <p:txBody>
          <a:bodyPr>
            <a:normAutofit fontScale="92500" lnSpcReduction="20000"/>
          </a:bodyPr>
          <a:lstStyle/>
          <a:p>
            <a:r>
              <a:rPr lang="pl-PL" dirty="0"/>
              <a:t>81. Czytać książki na tematy historyczne.</a:t>
            </a:r>
          </a:p>
          <a:p>
            <a:r>
              <a:rPr lang="pl-PL" dirty="0"/>
              <a:t>82. Zajęcia w kółku fizycznym.</a:t>
            </a:r>
          </a:p>
          <a:p>
            <a:r>
              <a:rPr lang="pl-PL" dirty="0"/>
              <a:t>83. Wykrywać zjawiska chemiczne w przyrodzie.</a:t>
            </a:r>
          </a:p>
          <a:p>
            <a:r>
              <a:rPr lang="pl-PL" dirty="0"/>
              <a:t>84. Naprawiać domowe urządzenia elektryczne.</a:t>
            </a:r>
          </a:p>
          <a:p>
            <a:r>
              <a:rPr lang="pl-PL" dirty="0"/>
              <a:t>85. Odpowiadać przy tablicy, występować przed </a:t>
            </a:r>
            <a:r>
              <a:rPr lang="pl-PL" dirty="0" smtClean="0"/>
              <a:t>widownią.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976440" cy="4131920"/>
          </a:xfrm>
        </p:spPr>
        <p:txBody>
          <a:bodyPr>
            <a:normAutofit fontScale="92500" lnSpcReduction="20000"/>
          </a:bodyPr>
          <a:lstStyle/>
          <a:p>
            <a:r>
              <a:rPr lang="pl-PL" dirty="0"/>
              <a:t>86. Naprawiać sprzęt gospodarstwa domowego.</a:t>
            </a:r>
          </a:p>
          <a:p>
            <a:r>
              <a:rPr lang="pl-PL" dirty="0"/>
              <a:t>87. Malować pejzaże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z </a:t>
            </a:r>
            <a:r>
              <a:rPr lang="pl-PL" dirty="0"/>
              <a:t>natury.</a:t>
            </a:r>
          </a:p>
          <a:p>
            <a:r>
              <a:rPr lang="pl-PL" dirty="0"/>
              <a:t>88. Lekcje w-f.</a:t>
            </a:r>
          </a:p>
          <a:p>
            <a:r>
              <a:rPr lang="pl-PL" dirty="0"/>
              <a:t>89. Zwiedzać muzea historyczne, poznawać zabytki.</a:t>
            </a:r>
          </a:p>
          <a:p>
            <a:r>
              <a:rPr lang="pl-PL" dirty="0"/>
              <a:t>90. Czytać książki typu Rozrywki fizyczne.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67563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Czy lubisz ?</a:t>
            </a:r>
            <a:endParaRPr lang="pl-PL" dirty="0"/>
          </a:p>
        </p:txBody>
      </p:sp>
      <p:sp>
        <p:nvSpPr>
          <p:cNvPr id="2" name="Symbol zastępczy zawartości 1"/>
          <p:cNvSpPr>
            <a:spLocks noGrp="1"/>
          </p:cNvSpPr>
          <p:nvPr>
            <p:ph sz="half" idx="1"/>
          </p:nvPr>
        </p:nvSpPr>
        <p:spPr>
          <a:xfrm>
            <a:off x="251520" y="1097280"/>
            <a:ext cx="4176464" cy="5140032"/>
          </a:xfrm>
        </p:spPr>
        <p:txBody>
          <a:bodyPr>
            <a:normAutofit fontScale="77500" lnSpcReduction="20000"/>
          </a:bodyPr>
          <a:lstStyle/>
          <a:p>
            <a:r>
              <a:rPr lang="pl-PL" dirty="0" smtClean="0"/>
              <a:t>91. Uczyć się chemii.</a:t>
            </a:r>
          </a:p>
          <a:p>
            <a:r>
              <a:rPr lang="pl-PL" dirty="0" smtClean="0"/>
              <a:t>92. Orientować się w schematach odbiorników radiowych, telewizyjnych, magnetofonów, itp.</a:t>
            </a:r>
          </a:p>
          <a:p>
            <a:r>
              <a:rPr lang="pl-PL" dirty="0" smtClean="0"/>
              <a:t>93. Pełnić funkcje przewodniczącego klasy.</a:t>
            </a:r>
          </a:p>
          <a:p>
            <a:r>
              <a:rPr lang="pl-PL" dirty="0" smtClean="0"/>
              <a:t>94. Być dyżurnym na przerwach międzylekcyjnych w szkole.</a:t>
            </a:r>
          </a:p>
          <a:p>
            <a:r>
              <a:rPr lang="pl-PL" dirty="0" smtClean="0"/>
              <a:t>95. Fotografować przyrodę.</a:t>
            </a:r>
          </a:p>
          <a:p>
            <a:r>
              <a:rPr lang="pl-PL" dirty="0" smtClean="0"/>
              <a:t>96. Grać w badmintona.</a:t>
            </a:r>
          </a:p>
          <a:p>
            <a:r>
              <a:rPr lang="pl-PL" dirty="0" smtClean="0"/>
              <a:t>97. Brać udział w pracy społecznej.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4355976" y="1097280"/>
            <a:ext cx="4608512" cy="5068024"/>
          </a:xfrm>
        </p:spPr>
        <p:txBody>
          <a:bodyPr>
            <a:normAutofit fontScale="77500" lnSpcReduction="20000"/>
          </a:bodyPr>
          <a:lstStyle/>
          <a:p>
            <a:r>
              <a:rPr lang="pl-PL" dirty="0"/>
              <a:t>98. Odkrywać, gdzie w otaczającym nas świecie ma praktyczne zastosowanie fizyka.</a:t>
            </a:r>
          </a:p>
          <a:p>
            <a:r>
              <a:rPr lang="pl-PL" dirty="0" smtClean="0"/>
              <a:t>99</a:t>
            </a:r>
            <a:r>
              <a:rPr lang="pl-PL" dirty="0"/>
              <a:t>. Zajęcia w kółku chemicznym.</a:t>
            </a:r>
          </a:p>
          <a:p>
            <a:r>
              <a:rPr lang="pl-PL" dirty="0"/>
              <a:t>100. Gromadzić </a:t>
            </a:r>
            <a:r>
              <a:rPr lang="pl-PL" dirty="0" smtClean="0"/>
              <a:t>ciekawe </a:t>
            </a:r>
            <a:r>
              <a:rPr lang="pl-PL" dirty="0"/>
              <a:t>artykuły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z </a:t>
            </a:r>
            <a:r>
              <a:rPr lang="pl-PL" dirty="0"/>
              <a:t>różnych czasopism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o </a:t>
            </a:r>
            <a:r>
              <a:rPr lang="pl-PL" dirty="0"/>
              <a:t>tematyce technicznej.</a:t>
            </a:r>
          </a:p>
          <a:p>
            <a:r>
              <a:rPr lang="pl-PL" dirty="0"/>
              <a:t>101. Pomagać ludziom chorym lub starym przy wykonywaniu różnych prac domowych.</a:t>
            </a:r>
          </a:p>
          <a:p>
            <a:r>
              <a:rPr lang="pl-PL" dirty="0"/>
              <a:t>102. Nakrywać do stołu i podawać rodzinie lub znajomym potrawy.</a:t>
            </a:r>
          </a:p>
          <a:p>
            <a:r>
              <a:rPr lang="pl-PL" dirty="0"/>
              <a:t>103. Brać udział w konkursach plastycznych.</a:t>
            </a:r>
          </a:p>
          <a:p>
            <a:r>
              <a:rPr lang="pl-PL" dirty="0"/>
              <a:t>104. Jeździć na rolkach.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62504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Arkusz odpowiedzi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/>
          </p:cNvPicPr>
          <p:nvPr>
            <p:ph idx="1"/>
          </p:nvPr>
        </p:nvPicPr>
        <p:blipFill rotWithShape="1">
          <a:blip r:embed="rId2" cstate="print"/>
          <a:stretch/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14025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13226508"/>
              </p:ext>
            </p:extLst>
          </p:nvPr>
        </p:nvGraphicFramePr>
        <p:xfrm>
          <a:off x="0" y="0"/>
          <a:ext cx="9144001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65431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Zainteresowania humanistyczne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467544" y="908720"/>
            <a:ext cx="8352928" cy="72008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pl-PL" dirty="0" smtClean="0"/>
              <a:t/>
            </a:r>
            <a:br>
              <a:rPr lang="pl-PL" dirty="0" smtClean="0"/>
            </a:br>
            <a:endParaRPr lang="pl-PL" dirty="0" smtClean="0"/>
          </a:p>
          <a:p>
            <a:pPr algn="ctr"/>
            <a:r>
              <a:rPr lang="pl-PL" sz="1800" dirty="0" smtClean="0"/>
              <a:t>Przykładowe zawody </a:t>
            </a:r>
            <a:r>
              <a:rPr lang="pl-PL" sz="1800" dirty="0"/>
              <a:t>w których ważną rolę odgrywają </a:t>
            </a:r>
            <a:r>
              <a:rPr lang="pl-PL" sz="1800" dirty="0" smtClean="0"/>
              <a:t>zainteresowania humanistyczne:</a:t>
            </a:r>
            <a:endParaRPr lang="pl-PL" sz="1800" dirty="0"/>
          </a:p>
          <a:p>
            <a:pPr algn="ctr"/>
            <a:endParaRPr lang="pl-PL" sz="1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pl-PL" sz="2400" b="0" dirty="0" smtClean="0"/>
              <a:t>Dziennikarz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2400" b="0" dirty="0" smtClean="0"/>
              <a:t>Tłumacz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2400" b="0" dirty="0" smtClean="0"/>
              <a:t>Bibliotekarz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2400" b="0" dirty="0" smtClean="0"/>
              <a:t>Lekarz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2400" dirty="0"/>
              <a:t>Pracownik socjalny</a:t>
            </a:r>
          </a:p>
          <a:p>
            <a:pPr lvl="1">
              <a:buFont typeface="Arial" panose="020B0604020202020204" pitchFamily="34" charset="0"/>
              <a:buChar char="•"/>
            </a:pPr>
            <a:endParaRPr lang="pl-PL" sz="2400" b="0" dirty="0" smtClean="0"/>
          </a:p>
          <a:p>
            <a:endParaRPr lang="pl-PL" b="0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139952" y="2204864"/>
            <a:ext cx="4041775" cy="3951288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pl-PL" sz="2400" dirty="0"/>
              <a:t>Psycholog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2400" dirty="0"/>
              <a:t>Socjolog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2400" dirty="0"/>
              <a:t>Pedagog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2400" dirty="0" smtClean="0"/>
              <a:t>Prawnik</a:t>
            </a:r>
            <a:endParaRPr lang="pl-PL" sz="2400" dirty="0"/>
          </a:p>
          <a:p>
            <a:endParaRPr lang="pl-PL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7279" y="1383641"/>
            <a:ext cx="2676721" cy="367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9253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4406" y="2526820"/>
            <a:ext cx="3810001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/>
              <a:t>Zainteresowania matematyczno-fizyczne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467544" y="1268760"/>
            <a:ext cx="8352928" cy="72008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pl-PL" dirty="0" smtClean="0"/>
              <a:t/>
            </a:r>
            <a:br>
              <a:rPr lang="pl-PL" dirty="0" smtClean="0"/>
            </a:br>
            <a:endParaRPr lang="pl-PL" dirty="0" smtClean="0"/>
          </a:p>
          <a:p>
            <a:pPr algn="ctr"/>
            <a:r>
              <a:rPr lang="pl-PL" sz="1800" dirty="0" smtClean="0"/>
              <a:t>Przykładowe zawody </a:t>
            </a:r>
            <a:r>
              <a:rPr lang="pl-PL" sz="1800" dirty="0"/>
              <a:t>w których ważną rolę odgrywają </a:t>
            </a:r>
            <a:r>
              <a:rPr lang="pl-PL" sz="1800" dirty="0" smtClean="0"/>
              <a:t>zainteresowania matematyczno-fizyczne:</a:t>
            </a:r>
            <a:endParaRPr lang="pl-PL" sz="1800" dirty="0"/>
          </a:p>
          <a:p>
            <a:pPr algn="ctr"/>
            <a:endParaRPr lang="pl-PL" sz="1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pl-PL" sz="2400" b="0" dirty="0" smtClean="0"/>
              <a:t>Technik ekonomista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2400" b="0" dirty="0" smtClean="0"/>
              <a:t>Technik bankowiec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2400" b="0" dirty="0" smtClean="0"/>
              <a:t>Technik informatyk</a:t>
            </a:r>
            <a:endParaRPr lang="pl-PL" sz="2400" b="0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pl-PL" sz="2400" b="0" dirty="0" smtClean="0"/>
              <a:t>Elektronik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2400" b="0" dirty="0" smtClean="0"/>
              <a:t>Matematyk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2400" b="0" dirty="0" smtClean="0"/>
              <a:t>Księgowy</a:t>
            </a:r>
            <a:endParaRPr lang="pl-PL" sz="2400" b="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pl-PL" sz="2400" dirty="0" smtClean="0"/>
              <a:t>Astronom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xmlns="" val="358423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283416"/>
            <a:ext cx="1839207" cy="2765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65760"/>
            <a:ext cx="7876356" cy="54864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Zainteresowania biologiczno-chemiczne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467544" y="1124744"/>
            <a:ext cx="8352928" cy="72008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pl-PL" dirty="0" smtClean="0"/>
              <a:t/>
            </a:r>
            <a:br>
              <a:rPr lang="pl-PL" dirty="0" smtClean="0"/>
            </a:br>
            <a:endParaRPr lang="pl-PL" dirty="0" smtClean="0"/>
          </a:p>
          <a:p>
            <a:pPr algn="ctr"/>
            <a:r>
              <a:rPr lang="pl-PL" sz="1800" dirty="0" smtClean="0"/>
              <a:t>Przykładowe zawody </a:t>
            </a:r>
            <a:r>
              <a:rPr lang="pl-PL" sz="1800" dirty="0"/>
              <a:t>w których ważną rolę odgrywają </a:t>
            </a:r>
            <a:r>
              <a:rPr lang="pl-PL" sz="1800" dirty="0" smtClean="0"/>
              <a:t>zainteresowania biologiczno-chemiczne:</a:t>
            </a:r>
            <a:endParaRPr lang="pl-PL" sz="1800" dirty="0"/>
          </a:p>
          <a:p>
            <a:pPr algn="ctr"/>
            <a:endParaRPr lang="pl-PL" sz="1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pl-PL" sz="2400" b="0" dirty="0" smtClean="0"/>
              <a:t>Ogrodnik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2400" b="0" dirty="0" smtClean="0"/>
              <a:t>Rolnik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2400" b="0" dirty="0"/>
              <a:t>T</a:t>
            </a:r>
            <a:r>
              <a:rPr lang="pl-PL" sz="2400" b="0" dirty="0" smtClean="0"/>
              <a:t>echnik </a:t>
            </a:r>
            <a:r>
              <a:rPr lang="pl-PL" sz="2400" b="0" dirty="0"/>
              <a:t>ochrony </a:t>
            </a:r>
            <a:r>
              <a:rPr lang="pl-PL" sz="2400" b="0" dirty="0" smtClean="0"/>
              <a:t>środowiska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2400" b="0" dirty="0" smtClean="0"/>
              <a:t>Technik analityki medycznej</a:t>
            </a:r>
          </a:p>
          <a:p>
            <a:pPr lvl="1">
              <a:buFont typeface="Arial" panose="020B0604020202020204" pitchFamily="34" charset="0"/>
              <a:buChar char="•"/>
            </a:pPr>
            <a:endParaRPr lang="pl-PL" sz="2400" b="0" dirty="0"/>
          </a:p>
          <a:p>
            <a:pPr lvl="1">
              <a:buFont typeface="Arial" panose="020B0604020202020204" pitchFamily="34" charset="0"/>
              <a:buChar char="•"/>
            </a:pPr>
            <a:endParaRPr lang="pl-PL" dirty="0"/>
          </a:p>
          <a:p>
            <a:endParaRPr lang="pl-PL" b="0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pl-PL" sz="2400" b="0" dirty="0" smtClean="0"/>
              <a:t>Lekarz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2400" dirty="0"/>
              <a:t>P</a:t>
            </a:r>
            <a:r>
              <a:rPr lang="pl-PL" sz="2400" dirty="0" smtClean="0"/>
              <a:t>ielęgniarka</a:t>
            </a:r>
            <a:endParaRPr lang="pl-PL" sz="2400" b="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pl-PL" sz="2400" b="0" dirty="0"/>
              <a:t>Farmaceuta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2400" b="0" dirty="0"/>
              <a:t>L</a:t>
            </a:r>
            <a:r>
              <a:rPr lang="pl-PL" sz="2400" b="0" dirty="0" smtClean="0"/>
              <a:t>aborant medyczny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2400" dirty="0" smtClean="0"/>
              <a:t>Biotechnolog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2400" dirty="0" smtClean="0"/>
              <a:t>Architekt krajobrazu</a:t>
            </a:r>
          </a:p>
          <a:p>
            <a:pPr marL="0" lvl="1" indent="0">
              <a:buNone/>
            </a:pPr>
            <a:r>
              <a:rPr lang="pl-PL" sz="2400" b="0" dirty="0" smtClean="0"/>
              <a:t> </a:t>
            </a:r>
            <a:endParaRPr lang="pl-PL" sz="2400" b="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87872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365760"/>
            <a:ext cx="7948364" cy="54864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Zainteresowania Techniczne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467544" y="908720"/>
            <a:ext cx="8136904" cy="720080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pl-PL" dirty="0" smtClean="0"/>
              <a:t/>
            </a:r>
            <a:br>
              <a:rPr lang="pl-PL" dirty="0" smtClean="0"/>
            </a:br>
            <a:endParaRPr lang="pl-PL" dirty="0" smtClean="0"/>
          </a:p>
          <a:p>
            <a:pPr algn="ctr"/>
            <a:r>
              <a:rPr lang="pl-PL" sz="1800" dirty="0" smtClean="0"/>
              <a:t>Przykładowe </a:t>
            </a:r>
            <a:r>
              <a:rPr lang="pl-PL" sz="1800" dirty="0"/>
              <a:t>zawody w których ważną rolę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odgrywają zainteresowania techniczne:</a:t>
            </a:r>
            <a:endParaRPr lang="pl-PL" sz="1800" dirty="0"/>
          </a:p>
          <a:p>
            <a:pPr algn="ctr"/>
            <a:endParaRPr lang="pl-PL" sz="1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lvl="1" indent="-169164"/>
            <a:r>
              <a:rPr lang="pl-PL" sz="2400" b="0" dirty="0" smtClean="0"/>
              <a:t>Mechanik </a:t>
            </a:r>
            <a:r>
              <a:rPr lang="pl-PL" sz="2400" b="0" dirty="0"/>
              <a:t>pojazdów </a:t>
            </a:r>
            <a:r>
              <a:rPr lang="pl-PL" sz="2400" b="0" dirty="0" smtClean="0"/>
              <a:t>samochodowych</a:t>
            </a:r>
          </a:p>
          <a:p>
            <a:pPr marL="0" lvl="1" indent="-169164"/>
            <a:r>
              <a:rPr lang="pl-PL" sz="2400" b="0" dirty="0"/>
              <a:t>Ś</a:t>
            </a:r>
            <a:r>
              <a:rPr lang="pl-PL" sz="2400" b="0" dirty="0" smtClean="0"/>
              <a:t>lusarz</a:t>
            </a:r>
          </a:p>
          <a:p>
            <a:pPr marL="0" lvl="1" indent="-169164"/>
            <a:r>
              <a:rPr lang="pl-PL" sz="2400" b="0" dirty="0"/>
              <a:t>S</a:t>
            </a:r>
            <a:r>
              <a:rPr lang="pl-PL" sz="2400" b="0" dirty="0" smtClean="0"/>
              <a:t>pawacz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pl-PL" sz="2400" b="0" dirty="0" smtClean="0"/>
              <a:t>Inżynier </a:t>
            </a:r>
            <a:r>
              <a:rPr lang="pl-PL" sz="2400" b="0" dirty="0"/>
              <a:t>budownictwa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2400" b="0" dirty="0" smtClean="0"/>
              <a:t>Mechanik </a:t>
            </a:r>
            <a:r>
              <a:rPr lang="pl-PL" sz="2400" b="0" dirty="0"/>
              <a:t>urządzeń przemysłowych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2400" b="0" dirty="0" smtClean="0"/>
              <a:t>Elektromechanik</a:t>
            </a:r>
            <a:endParaRPr lang="pl-PL" sz="2400" b="0" dirty="0"/>
          </a:p>
        </p:txBody>
      </p:sp>
      <p:pic>
        <p:nvPicPr>
          <p:cNvPr id="7" name="Picture 2" descr="http://www.mamazone.pl/media/5333/lekar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7496" y="15814376"/>
            <a:ext cx="1486677" cy="223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naftowka.pl/zsp4/images/stories/rekrutacja/slusarz/foto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5715" y="3356992"/>
            <a:ext cx="2318285" cy="173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7279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auczyciel wspomagając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7196" y="2708920"/>
            <a:ext cx="3456804" cy="230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997512" cy="54864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Zainteresowania opiekuńczo-wychowawcze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467544" y="908720"/>
            <a:ext cx="8352928" cy="72008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pl-PL" dirty="0" smtClean="0"/>
              <a:t/>
            </a:r>
            <a:br>
              <a:rPr lang="pl-PL" dirty="0" smtClean="0"/>
            </a:br>
            <a:endParaRPr lang="pl-PL" dirty="0" smtClean="0"/>
          </a:p>
          <a:p>
            <a:pPr algn="ctr"/>
            <a:r>
              <a:rPr lang="pl-PL" sz="1800" dirty="0" smtClean="0"/>
              <a:t>Przykładowe zawody, </a:t>
            </a:r>
            <a:r>
              <a:rPr lang="pl-PL" sz="1800" dirty="0"/>
              <a:t>w których ważną rolę odgrywają </a:t>
            </a:r>
            <a:r>
              <a:rPr lang="pl-PL" sz="1800" dirty="0" smtClean="0"/>
              <a:t>zainteresowania opiekuńczo-wychowawcze:</a:t>
            </a:r>
            <a:endParaRPr lang="pl-PL" sz="1800" dirty="0"/>
          </a:p>
          <a:p>
            <a:pPr algn="ctr"/>
            <a:endParaRPr lang="pl-PL" sz="1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pl-PL" sz="2400" dirty="0" smtClean="0"/>
              <a:t>Nauczyciel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2400" b="0" dirty="0" smtClean="0"/>
              <a:t>Opiekunka dziecięca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2400" dirty="0" smtClean="0"/>
              <a:t>Asystent rodzinny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2400" b="0" dirty="0" smtClean="0"/>
              <a:t>Psycholog szkolny</a:t>
            </a:r>
          </a:p>
          <a:p>
            <a:endParaRPr lang="pl-PL" b="0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4048448" cy="3108960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pl-PL" sz="2400" dirty="0" smtClean="0"/>
              <a:t>Pedagog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2400" dirty="0" smtClean="0"/>
              <a:t>Wychowawca w przedszkolu</a:t>
            </a:r>
            <a:endParaRPr lang="pl-PL" sz="24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55105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365760"/>
            <a:ext cx="7948364" cy="54864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Zainteresowania usługowe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467544" y="908720"/>
            <a:ext cx="8064896" cy="720080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pl-PL" dirty="0" smtClean="0"/>
              <a:t/>
            </a:r>
            <a:br>
              <a:rPr lang="pl-PL" dirty="0" smtClean="0"/>
            </a:br>
            <a:endParaRPr lang="pl-PL" dirty="0" smtClean="0"/>
          </a:p>
          <a:p>
            <a:pPr algn="ctr"/>
            <a:r>
              <a:rPr lang="pl-PL" sz="1800" dirty="0" smtClean="0"/>
              <a:t>Przykładowe zawody, </a:t>
            </a:r>
            <a:r>
              <a:rPr lang="pl-PL" sz="1800" dirty="0"/>
              <a:t>w których ważną rolę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odgrywają zainteresowania usługowe:</a:t>
            </a:r>
            <a:endParaRPr lang="pl-PL" sz="1800" dirty="0"/>
          </a:p>
          <a:p>
            <a:pPr algn="ctr"/>
            <a:endParaRPr lang="pl-PL" sz="1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pl-PL" sz="2400" b="0" dirty="0" smtClean="0"/>
              <a:t>Sprzedawca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2400" b="0" dirty="0" smtClean="0"/>
              <a:t>Szewc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2400" b="0" dirty="0" smtClean="0"/>
              <a:t>Ciastkarz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2400" b="0" dirty="0"/>
              <a:t>T</a:t>
            </a:r>
            <a:r>
              <a:rPr lang="pl-PL" sz="2400" b="0" dirty="0" smtClean="0"/>
              <a:t>echnik hotelarstwa</a:t>
            </a:r>
          </a:p>
          <a:p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lvl="1" indent="-169164"/>
            <a:r>
              <a:rPr lang="pl-PL" sz="2400" b="0" dirty="0"/>
              <a:t>Krawiec</a:t>
            </a:r>
          </a:p>
          <a:p>
            <a:pPr marL="0" lvl="1" indent="-169164"/>
            <a:r>
              <a:rPr lang="pl-PL" sz="2400" b="0" dirty="0"/>
              <a:t>Fryzjer</a:t>
            </a:r>
          </a:p>
          <a:p>
            <a:pPr marL="0" lvl="1" indent="-169164"/>
            <a:r>
              <a:rPr lang="pl-PL" sz="2400" b="0" dirty="0"/>
              <a:t>Kosmetyczka</a:t>
            </a:r>
          </a:p>
          <a:p>
            <a:pPr marL="0" lvl="1" indent="-169164"/>
            <a:r>
              <a:rPr lang="pl-PL" sz="2400" b="0" dirty="0"/>
              <a:t>Zegarmistrz</a:t>
            </a:r>
          </a:p>
          <a:p>
            <a:pPr marL="0" lvl="1" indent="-169164"/>
            <a:endParaRPr lang="pl-PL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3368" y="1772816"/>
            <a:ext cx="2356777" cy="329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0475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ZAINTERESOWANIA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Ludzie różnią się między sobą różnymi zainteresowaniami, ich siłą i kierunkiem</a:t>
            </a:r>
          </a:p>
          <a:p>
            <a:r>
              <a:rPr lang="pl-PL" dirty="0" smtClean="0"/>
              <a:t>O sile i trwałości zainteresowań świadczą </a:t>
            </a:r>
            <a:r>
              <a:rPr lang="pl-PL" b="1" dirty="0" smtClean="0"/>
              <a:t>działania</a:t>
            </a:r>
            <a:r>
              <a:rPr lang="pl-PL" dirty="0" smtClean="0"/>
              <a:t>, jakie człowiek podejmuje w celu ich zaspokojenia</a:t>
            </a:r>
          </a:p>
          <a:p>
            <a:r>
              <a:rPr lang="pl-PL" dirty="0" smtClean="0"/>
              <a:t>Te silniejsze i bardziej trwałe mogą mieć wpływ na </a:t>
            </a:r>
            <a:r>
              <a:rPr lang="pl-PL" b="1" dirty="0" smtClean="0"/>
              <a:t>wybór zawodu</a:t>
            </a:r>
            <a:r>
              <a:rPr lang="pl-PL" dirty="0" smtClean="0"/>
              <a:t>, ponieważ ułatwiają pogłębianie wiedzy i opanowanie zawiązanych z nim umiejętności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baletowa.pl/images/Oliwia201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3081" y="1700808"/>
            <a:ext cx="2255523" cy="338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Zainteresowania  artystyczne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467544" y="908720"/>
            <a:ext cx="8352928" cy="72008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pl-PL" dirty="0" smtClean="0"/>
              <a:t/>
            </a:r>
            <a:br>
              <a:rPr lang="pl-PL" dirty="0" smtClean="0"/>
            </a:br>
            <a:endParaRPr lang="pl-PL" dirty="0" smtClean="0"/>
          </a:p>
          <a:p>
            <a:pPr algn="ctr"/>
            <a:r>
              <a:rPr lang="pl-PL" sz="1800" dirty="0" smtClean="0"/>
              <a:t>Przykładowe zawody, </a:t>
            </a:r>
            <a:r>
              <a:rPr lang="pl-PL" sz="1800" dirty="0"/>
              <a:t>w których ważną rolę odgrywają </a:t>
            </a:r>
            <a:r>
              <a:rPr lang="pl-PL" sz="1800" dirty="0" smtClean="0"/>
              <a:t>zainteresowania Artystyczne:</a:t>
            </a:r>
            <a:endParaRPr lang="pl-PL" sz="1800" dirty="0"/>
          </a:p>
          <a:p>
            <a:pPr algn="ctr"/>
            <a:endParaRPr lang="pl-PL" sz="1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lvl="1" indent="-169164"/>
            <a:r>
              <a:rPr lang="pl-PL" sz="2400" b="0" dirty="0" smtClean="0"/>
              <a:t>Plastyk</a:t>
            </a:r>
          </a:p>
          <a:p>
            <a:pPr marL="0" lvl="1" indent="-169164"/>
            <a:r>
              <a:rPr lang="pl-PL" sz="2400" b="0" dirty="0" smtClean="0"/>
              <a:t>Choreograf</a:t>
            </a:r>
          </a:p>
          <a:p>
            <a:pPr marL="0" lvl="1" indent="-169164"/>
            <a:r>
              <a:rPr lang="pl-PL" sz="2400" b="0" dirty="0" smtClean="0"/>
              <a:t>Muzyk</a:t>
            </a:r>
          </a:p>
          <a:p>
            <a:pPr marL="0" lvl="1" indent="-169164"/>
            <a:r>
              <a:rPr lang="pl-PL" sz="2400" dirty="0"/>
              <a:t>D</a:t>
            </a:r>
            <a:r>
              <a:rPr lang="pl-PL" sz="2400" b="0" dirty="0" smtClean="0"/>
              <a:t>ekorator wnętrz</a:t>
            </a:r>
          </a:p>
          <a:p>
            <a:pPr marL="0" lvl="1" indent="-169164"/>
            <a:r>
              <a:rPr lang="pl-PL" sz="2400" dirty="0" smtClean="0"/>
              <a:t>Kompozytor</a:t>
            </a:r>
          </a:p>
          <a:p>
            <a:pPr marL="0" lvl="1" indent="-169164"/>
            <a:r>
              <a:rPr lang="pl-PL" sz="2400" b="0" dirty="0" smtClean="0"/>
              <a:t>Aktor</a:t>
            </a:r>
          </a:p>
          <a:p>
            <a:pPr marL="0" lvl="1" indent="-169164"/>
            <a:endParaRPr lang="pl-PL" sz="2400" b="0" dirty="0" smtClean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pl-PL" sz="2400" b="0" dirty="0"/>
              <a:t>Tancerz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2400" b="0" dirty="0" smtClean="0"/>
              <a:t>Grafik </a:t>
            </a:r>
            <a:r>
              <a:rPr lang="pl-PL" sz="2400" b="0" dirty="0"/>
              <a:t>komputerowy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2400" b="0" dirty="0" smtClean="0"/>
              <a:t>Projektant </a:t>
            </a:r>
            <a:r>
              <a:rPr lang="pl-PL" sz="2400" b="0" dirty="0"/>
              <a:t>mody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2400" b="0" dirty="0" smtClean="0"/>
              <a:t>Piosenkarz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2400" dirty="0" smtClean="0"/>
              <a:t>Dyrygent</a:t>
            </a:r>
          </a:p>
          <a:p>
            <a:pPr lvl="1">
              <a:buFont typeface="Arial" panose="020B0604020202020204" pitchFamily="34" charset="0"/>
              <a:buChar char="•"/>
            </a:pPr>
            <a:endParaRPr lang="pl-PL" sz="2400" dirty="0"/>
          </a:p>
          <a:p>
            <a:endParaRPr lang="pl-PL" b="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90264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Zainteresowania sportowe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467544" y="908720"/>
            <a:ext cx="8352928" cy="72008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pl-PL" dirty="0" smtClean="0"/>
              <a:t/>
            </a:r>
            <a:br>
              <a:rPr lang="pl-PL" dirty="0" smtClean="0"/>
            </a:br>
            <a:endParaRPr lang="pl-PL" dirty="0" smtClean="0"/>
          </a:p>
          <a:p>
            <a:pPr algn="ctr"/>
            <a:r>
              <a:rPr lang="pl-PL" sz="1800" dirty="0" smtClean="0"/>
              <a:t>Przykładowe zawody </a:t>
            </a:r>
            <a:r>
              <a:rPr lang="pl-PL" sz="1800" dirty="0"/>
              <a:t>w których ważną rolę odgrywają </a:t>
            </a:r>
            <a:r>
              <a:rPr lang="pl-PL" sz="1800" dirty="0" smtClean="0"/>
              <a:t>zainteresowania sportowe:</a:t>
            </a:r>
            <a:endParaRPr lang="pl-PL" sz="1800" dirty="0"/>
          </a:p>
          <a:p>
            <a:pPr algn="ctr"/>
            <a:endParaRPr lang="pl-PL" sz="1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464818" cy="310896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pl-PL" sz="2400" b="0" dirty="0" smtClean="0"/>
              <a:t>Trener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2400" b="0" dirty="0"/>
              <a:t>N</a:t>
            </a:r>
            <a:r>
              <a:rPr lang="pl-PL" sz="2400" b="0" dirty="0" smtClean="0"/>
              <a:t>auczyciel </a:t>
            </a:r>
            <a:r>
              <a:rPr lang="pl-PL" sz="2400" b="0" dirty="0"/>
              <a:t>wychowania </a:t>
            </a:r>
            <a:r>
              <a:rPr lang="pl-PL" sz="2400" b="0" dirty="0" smtClean="0"/>
              <a:t>fizycznego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2400" dirty="0"/>
              <a:t>S</a:t>
            </a:r>
            <a:r>
              <a:rPr lang="pl-PL" sz="2400" dirty="0" smtClean="0"/>
              <a:t>portowiec</a:t>
            </a:r>
            <a:endParaRPr lang="pl-PL" sz="2400" b="0" dirty="0" smtClean="0"/>
          </a:p>
          <a:p>
            <a:endParaRPr lang="pl-PL" b="0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pl-PL" sz="2400" b="0" dirty="0"/>
              <a:t>Rehabilitant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2400" b="0" dirty="0"/>
              <a:t>Instruktor aerobiku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2400" b="0" dirty="0"/>
              <a:t>Dziennikarz sportowy</a:t>
            </a:r>
          </a:p>
          <a:p>
            <a:pPr lvl="1">
              <a:buFont typeface="Arial" panose="020B0604020202020204" pitchFamily="34" charset="0"/>
              <a:buChar char="•"/>
            </a:pPr>
            <a:endParaRPr lang="pl-PL" sz="2400" dirty="0"/>
          </a:p>
          <a:p>
            <a:endParaRPr lang="pl-P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6420" y="2977974"/>
            <a:ext cx="3577580" cy="208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2623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Jakie Ty masz zainteresowania?</a:t>
            </a:r>
            <a:endParaRPr lang="pl-PL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01227"/>
            <a:ext cx="3971131" cy="3971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4851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Bardzo dziękujemy</a:t>
            </a:r>
            <a:br>
              <a:rPr lang="pl-PL" dirty="0" smtClean="0"/>
            </a:br>
            <a:r>
              <a:rPr lang="pl-PL" dirty="0" smtClean="0"/>
              <a:t>Do zobaczenia wkrótce </a:t>
            </a:r>
            <a:r>
              <a:rPr lang="pl-PL" dirty="0" smtClean="0">
                <a:sym typeface="Wingdings" panose="05000000000000000000" pitchFamily="2" charset="2"/>
              </a:rPr>
              <a:t>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Prezentację przygotowały: Małgorzata Polkowska, </a:t>
            </a:r>
            <a:br>
              <a:rPr lang="pl-PL" dirty="0" smtClean="0"/>
            </a:br>
            <a:r>
              <a:rPr lang="pl-PL" dirty="0" smtClean="0"/>
              <a:t>Beata Grzelak i Radosława </a:t>
            </a:r>
            <a:r>
              <a:rPr lang="pl-PL" dirty="0" err="1" smtClean="0"/>
              <a:t>Kompowska</a:t>
            </a:r>
            <a:r>
              <a:rPr lang="pl-PL" smtClean="0"/>
              <a:t>- Marek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92311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ZAINTERESOWANIA: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Wpływają na postępy w nauce szkolnej i na studiach</a:t>
            </a:r>
          </a:p>
          <a:p>
            <a:r>
              <a:rPr lang="pl-PL" dirty="0" smtClean="0"/>
              <a:t>Determinują ukończenie studiów</a:t>
            </a:r>
          </a:p>
          <a:p>
            <a:r>
              <a:rPr lang="pl-PL" dirty="0" smtClean="0"/>
              <a:t>Mają wpływ na wybór zawodu i zadowolenie z wykonywanej pracy</a:t>
            </a:r>
          </a:p>
          <a:p>
            <a:r>
              <a:rPr lang="pl-PL" dirty="0" smtClean="0"/>
              <a:t>Określają wybór hobby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...A PRACA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   Ludzie, którzy nie lubią swojej pracy, pracują niechętnie, są niezadowoleni. Kierowanie młodzieży zgodnie z zainteresowaniami napotyka trudności, gdyż zainteresowania w wieku 14-15 lat nie są trwałe i często się zmieniają, a także zależą od środowiska w jakim się przebywa.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POZNAWANIE SIEBIE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Zainteresowania stanowią siłę napędową wszelkich działań człowieka, im są głębsze i bardziej wielostronne, tym bogatsze jest życie psychiczne człowieka. </a:t>
            </a:r>
          </a:p>
          <a:p>
            <a:r>
              <a:rPr lang="pl-PL" dirty="0" smtClean="0"/>
              <a:t>Zainteresowania to zasoby ludzkie, które należy dobrze poznać i odpowiednio wykorzystać, by osiągnąć satysfakcję, a tym samym osiągnąć sukces w swoim życiu.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   Znajomość siebie, ocena własnych możliwości jest niesłychanie ważna w sytuacji podejmowania ważnych decyzji życiowych, w tym </a:t>
            </a:r>
            <a:r>
              <a:rPr lang="pl-PL" b="1" dirty="0" smtClean="0"/>
              <a:t>decyzji zawodowych</a:t>
            </a:r>
            <a:r>
              <a:rPr lang="pl-PL" dirty="0" smtClean="0"/>
              <a:t>. Jakość decyzji, które podejmujemy ma prowadzić do zadowolenia i satysfakcji, dlatego istotnym warunkiem jest dobra znajomość siebie, a właściwie umiejętność stałego poznania siebie.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Jaki zawód wybrać? Katherine </a:t>
            </a:r>
            <a:r>
              <a:rPr lang="pl-PL" dirty="0" err="1" smtClean="0"/>
              <a:t>brooks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r>
              <a:rPr lang="pl-PL" dirty="0" smtClean="0">
                <a:hlinkClick r:id="rId2"/>
              </a:rPr>
              <a:t>https://www.youtube.com/watch?v=MOaIkoHdCQQ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Zainteresowania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Upodobanie </a:t>
            </a:r>
            <a:r>
              <a:rPr lang="pl-PL" dirty="0"/>
              <a:t>do zajmowania się określonymi zagadnieniami, rzeczami, sprawami, wydarzeniami</a:t>
            </a:r>
            <a:r>
              <a:rPr lang="pl-PL" dirty="0" smtClean="0"/>
              <a:t>.</a:t>
            </a:r>
          </a:p>
          <a:p>
            <a:r>
              <a:rPr lang="pl-PL" dirty="0" smtClean="0"/>
              <a:t>Pasja</a:t>
            </a:r>
          </a:p>
          <a:p>
            <a:r>
              <a:rPr lang="pl-PL" dirty="0" smtClean="0"/>
              <a:t>Hobby</a:t>
            </a:r>
          </a:p>
          <a:p>
            <a:r>
              <a:rPr lang="pl-PL" dirty="0" smtClean="0"/>
              <a:t>Skłonność</a:t>
            </a:r>
          </a:p>
          <a:p>
            <a:endParaRPr lang="pl-PL" dirty="0" smtClean="0"/>
          </a:p>
          <a:p>
            <a:pPr>
              <a:buNone/>
            </a:pP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429267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2808</TotalTime>
  <Words>1151</Words>
  <Application>Microsoft Office PowerPoint</Application>
  <PresentationFormat>Pokaz na ekranie (4:3)</PresentationFormat>
  <Paragraphs>277</Paragraphs>
  <Slides>33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33</vt:i4>
      </vt:variant>
    </vt:vector>
  </HeadingPairs>
  <TitlesOfParts>
    <vt:vector size="34" baseType="lpstr">
      <vt:lpstr>Motyw pakietu Office</vt:lpstr>
      <vt:lpstr>DORADZTWO ZAWODOWE</vt:lpstr>
      <vt:lpstr>ZAINTERESOWANIA</vt:lpstr>
      <vt:lpstr>ZAINTERESOWANIA</vt:lpstr>
      <vt:lpstr>ZAINTERESOWANIA:</vt:lpstr>
      <vt:lpstr>...A PRACA</vt:lpstr>
      <vt:lpstr>POZNAWANIE SIEBIE</vt:lpstr>
      <vt:lpstr>Slajd 7</vt:lpstr>
      <vt:lpstr>Jaki zawód wybrać? Katherine brooks</vt:lpstr>
      <vt:lpstr>Zainteresowania</vt:lpstr>
      <vt:lpstr> Karta zainteresowań </vt:lpstr>
      <vt:lpstr>Arkusz odpowiedzi</vt:lpstr>
      <vt:lpstr>Czy lubisz ?</vt:lpstr>
      <vt:lpstr>Czy lubisz ?</vt:lpstr>
      <vt:lpstr>Czy lubisz ?</vt:lpstr>
      <vt:lpstr>Czy lubisz ?</vt:lpstr>
      <vt:lpstr>Czy lubisz ?</vt:lpstr>
      <vt:lpstr>Czy lubisz ?</vt:lpstr>
      <vt:lpstr>Czy lubisz ?</vt:lpstr>
      <vt:lpstr>Czy lubisz ?</vt:lpstr>
      <vt:lpstr>Czy lubisz ?</vt:lpstr>
      <vt:lpstr>Czy lubisz ?</vt:lpstr>
      <vt:lpstr>Arkusz odpowiedzi</vt:lpstr>
      <vt:lpstr>Slajd 23</vt:lpstr>
      <vt:lpstr>Zainteresowania humanistyczne</vt:lpstr>
      <vt:lpstr>Zainteresowania matematyczno-fizyczne</vt:lpstr>
      <vt:lpstr>Zainteresowania biologiczno-chemiczne</vt:lpstr>
      <vt:lpstr>Zainteresowania Techniczne</vt:lpstr>
      <vt:lpstr>Zainteresowania opiekuńczo-wychowawcze</vt:lpstr>
      <vt:lpstr>Zainteresowania usługowe</vt:lpstr>
      <vt:lpstr>Zainteresowania  artystyczne</vt:lpstr>
      <vt:lpstr>Zainteresowania sportowe</vt:lpstr>
      <vt:lpstr>Jakie Ty masz zainteresowania?</vt:lpstr>
      <vt:lpstr>Bardzo dziękujemy Do zobaczenia wkrótce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Beata</dc:creator>
  <cp:lastModifiedBy>Kasia Obuchowicz</cp:lastModifiedBy>
  <cp:revision>32</cp:revision>
  <dcterms:created xsi:type="dcterms:W3CDTF">2013-09-12T17:08:14Z</dcterms:created>
  <dcterms:modified xsi:type="dcterms:W3CDTF">2021-11-02T17:40:27Z</dcterms:modified>
</cp:coreProperties>
</file>